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97" r:id="rId5"/>
    <p:sldId id="261" r:id="rId6"/>
    <p:sldId id="3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arraf Hossain" initials="MH" lastIdx="1" clrIdx="0">
    <p:extLst>
      <p:ext uri="{19B8F6BF-5375-455C-9EA6-DF929625EA0E}">
        <p15:presenceInfo xmlns:p15="http://schemas.microsoft.com/office/powerpoint/2012/main" userId="029c0585b73bf0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68E82B3-7372-4FCE-B225-B5A3FF625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1143000"/>
            <a:ext cx="11274425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6B7CCD1-35C8-4515-8D70-78EE1777E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525" y="2370138"/>
            <a:ext cx="3028950" cy="3344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08B473E-B482-46D6-8F87-3C5F30CE09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0450" y="1143000"/>
            <a:ext cx="2143125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A84EBB8-4500-4324-A093-3F8CBB127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4050" y="2781300"/>
            <a:ext cx="5999163" cy="2933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ADE60D2-6641-466A-A010-23D0A784B7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0" y="1143000"/>
            <a:ext cx="3465513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0E35E42-A5C9-4F73-81FF-B2D725E3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1150938"/>
            <a:ext cx="1666875" cy="166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0C573DD-F524-463B-B087-87524D2C9E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88" y="4048125"/>
            <a:ext cx="1666875" cy="166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976FF9A-7BCC-46E2-8E2A-7DF32FDAF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69513" y="1150938"/>
            <a:ext cx="1663700" cy="1658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68BDE6E4-E826-4388-B731-2FAE6DBEAC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69513" y="4048125"/>
            <a:ext cx="1663700" cy="166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5BE5DC3-400B-4925-8F48-1AAE3DE42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2387600"/>
            <a:ext cx="2373312" cy="332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CA1B125-5F4E-4E6B-9F4B-F287B7C4BC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7100" y="1143000"/>
            <a:ext cx="3186113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95180DA-4980-4DCC-84FF-3DEFC6337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3276600"/>
            <a:ext cx="2090737" cy="1620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3BBFDCF-A494-4EF6-B3BB-4A0EADC6F1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4250" y="3276600"/>
            <a:ext cx="2090738" cy="1620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A0947E49-1CA0-4C5E-93E6-4AF9F40F89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8125" y="3276600"/>
            <a:ext cx="2090738" cy="1620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8FBA72C-4489-4053-B664-FC8E665AFB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53588" y="3276600"/>
            <a:ext cx="2079625" cy="1620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5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64F8571-7C02-447F-A4E4-00BF58EDF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2293938"/>
            <a:ext cx="3513137" cy="34210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450FBDD-9D13-4626-841A-A37400D54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2013" y="2293938"/>
            <a:ext cx="995362" cy="96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E8FB54A2-E7E0-4677-B080-E2E344FAA0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2013" y="3519488"/>
            <a:ext cx="993775" cy="96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F29D9EC-C6CF-48DE-AC61-DF4CA8E541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2013" y="4746625"/>
            <a:ext cx="993775" cy="968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A083560-FD31-4356-8768-33E45B937C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2170113"/>
            <a:ext cx="5256212" cy="35448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83092B1-4FB5-4C0D-9098-1E109355D3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2290763"/>
            <a:ext cx="5884862" cy="3424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FD72E91-F5AE-465E-9780-776E64D15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0388" y="1143000"/>
            <a:ext cx="3552825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714879C-3BBF-44FD-9FC6-E54F489182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35500"/>
            <a:ext cx="6629400" cy="2222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6711DC9-BA45-4648-99FE-4A7FE75D64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8188" y="3683000"/>
            <a:ext cx="4645025" cy="203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8D6C6FE-1A84-4DA2-80BD-B6F193944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938" y="2268538"/>
            <a:ext cx="4486275" cy="3444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6C0CE10-8F18-424F-879C-79C0A733A0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1088" y="2427288"/>
            <a:ext cx="5572125" cy="3287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8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B79219D-DADD-4DFE-9738-3B286D05F3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4135" y="1457535"/>
            <a:ext cx="1231690" cy="123169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BC12C0E-A412-4F44-ACC4-1235E11DBA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EF71D5A-E516-4122-AF6A-4D7A7A34C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1143000"/>
            <a:ext cx="5637212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DD0B41D-73F2-4C65-8CCD-292DE88AB5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2351088"/>
            <a:ext cx="3975100" cy="3363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0B949F4-93C3-4F6F-8941-4836B86E7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1143000"/>
            <a:ext cx="550545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3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72B7985-D901-4CB2-ADED-5D7A549AD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56188" y="2181225"/>
            <a:ext cx="3300412" cy="3048000"/>
          </a:xfrm>
          <a:prstGeom prst="snip1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2A524EF4-D150-4CE8-862B-9102110389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88" y="1143000"/>
            <a:ext cx="481965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C82131F-617B-426B-881A-FD26CF55B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9175" y="2432050"/>
            <a:ext cx="4064000" cy="4425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7C15E42-9DD5-4597-B13A-735740C66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3175" y="1143000"/>
            <a:ext cx="4110038" cy="228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745202C-B750-4AA1-A5E7-E3938A8239F6}"/>
              </a:ext>
            </a:extLst>
          </p:cNvPr>
          <p:cNvSpPr/>
          <p:nvPr/>
        </p:nvSpPr>
        <p:spPr>
          <a:xfrm>
            <a:off x="458722" y="303416"/>
            <a:ext cx="11274552" cy="4534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216EFA7-7268-4034-82C2-10ADD78F65F8}"/>
              </a:ext>
            </a:extLst>
          </p:cNvPr>
          <p:cNvGrpSpPr/>
          <p:nvPr/>
        </p:nvGrpSpPr>
        <p:grpSpPr>
          <a:xfrm>
            <a:off x="216562" y="303416"/>
            <a:ext cx="142278" cy="78580"/>
            <a:chOff x="844586" y="471487"/>
            <a:chExt cx="129345" cy="71437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8831FD2-229B-4A4D-A75F-1DC85ADFC543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84C9A25-272D-4A07-BCD3-D51A9FBA5649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80165C8-7873-4547-879A-37942166E791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E4AEEF-B25C-4932-8822-46F24057F5F3}"/>
              </a:ext>
            </a:extLst>
          </p:cNvPr>
          <p:cNvSpPr txBox="1"/>
          <p:nvPr/>
        </p:nvSpPr>
        <p:spPr>
          <a:xfrm>
            <a:off x="458723" y="1064492"/>
            <a:ext cx="112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A Micro Agency’s Perspective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EB Garamond regular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A5B0345-293B-45BC-929A-33591EEE6BF0}"/>
              </a:ext>
            </a:extLst>
          </p:cNvPr>
          <p:cNvSpPr txBox="1"/>
          <p:nvPr/>
        </p:nvSpPr>
        <p:spPr>
          <a:xfrm>
            <a:off x="3667820" y="362426"/>
            <a:ext cx="4856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Using Data: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851144-2BD0-18CF-8B18-A65BD154E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00" y="2520757"/>
            <a:ext cx="2251797" cy="1890749"/>
          </a:xfrm>
          <a:prstGeom prst="rect">
            <a:avLst/>
          </a:prstGeom>
        </p:spPr>
      </p:pic>
      <p:sp>
        <p:nvSpPr>
          <p:cNvPr id="3" name="Freeform: Shape 36">
            <a:extLst>
              <a:ext uri="{FF2B5EF4-FFF2-40B4-BE49-F238E27FC236}">
                <a16:creationId xmlns="" xmlns:a16="http://schemas.microsoft.com/office/drawing/2014/main" id="{7088FE32-DA1B-AD61-D5CA-CDE5ED5DF220}"/>
              </a:ext>
            </a:extLst>
          </p:cNvPr>
          <p:cNvSpPr/>
          <p:nvPr/>
        </p:nvSpPr>
        <p:spPr>
          <a:xfrm>
            <a:off x="4649299" y="2242709"/>
            <a:ext cx="2893398" cy="2756708"/>
          </a:xfrm>
          <a:custGeom>
            <a:avLst/>
            <a:gdLst>
              <a:gd name="connsiteX0" fmla="*/ 0 w 3509318"/>
              <a:gd name="connsiteY0" fmla="*/ 0 h 3275209"/>
              <a:gd name="connsiteX1" fmla="*/ 3509318 w 3509318"/>
              <a:gd name="connsiteY1" fmla="*/ 0 h 3275209"/>
              <a:gd name="connsiteX2" fmla="*/ 3509318 w 3509318"/>
              <a:gd name="connsiteY2" fmla="*/ 3275209 h 3275209"/>
              <a:gd name="connsiteX3" fmla="*/ 0 w 3509318"/>
              <a:gd name="connsiteY3" fmla="*/ 3275209 h 3275209"/>
              <a:gd name="connsiteX4" fmla="*/ 0 w 3509318"/>
              <a:gd name="connsiteY4" fmla="*/ 0 h 3275209"/>
              <a:gd name="connsiteX5" fmla="*/ 227611 w 3509318"/>
              <a:gd name="connsiteY5" fmla="*/ 229428 h 3275209"/>
              <a:gd name="connsiteX6" fmla="*/ 227611 w 3509318"/>
              <a:gd name="connsiteY6" fmla="*/ 3045780 h 3275209"/>
              <a:gd name="connsiteX7" fmla="*/ 3281707 w 3509318"/>
              <a:gd name="connsiteY7" fmla="*/ 3045780 h 3275209"/>
              <a:gd name="connsiteX8" fmla="*/ 3281707 w 3509318"/>
              <a:gd name="connsiteY8" fmla="*/ 229428 h 3275209"/>
              <a:gd name="connsiteX9" fmla="*/ 227611 w 3509318"/>
              <a:gd name="connsiteY9" fmla="*/ 229428 h 327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9318" h="3275209">
                <a:moveTo>
                  <a:pt x="0" y="0"/>
                </a:moveTo>
                <a:lnTo>
                  <a:pt x="3509318" y="0"/>
                </a:lnTo>
                <a:lnTo>
                  <a:pt x="3509318" y="3275209"/>
                </a:lnTo>
                <a:lnTo>
                  <a:pt x="0" y="3275209"/>
                </a:lnTo>
                <a:lnTo>
                  <a:pt x="0" y="0"/>
                </a:lnTo>
                <a:close/>
                <a:moveTo>
                  <a:pt x="227611" y="229428"/>
                </a:moveTo>
                <a:lnTo>
                  <a:pt x="227611" y="3045780"/>
                </a:lnTo>
                <a:lnTo>
                  <a:pt x="3281707" y="3045780"/>
                </a:lnTo>
                <a:lnTo>
                  <a:pt x="3281707" y="229428"/>
                </a:lnTo>
                <a:lnTo>
                  <a:pt x="227611" y="229428"/>
                </a:ln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8EFCF7-C80B-B217-A9AB-614FB05F0F05}"/>
              </a:ext>
            </a:extLst>
          </p:cNvPr>
          <p:cNvSpPr txBox="1"/>
          <p:nvPr/>
        </p:nvSpPr>
        <p:spPr>
          <a:xfrm>
            <a:off x="4278367" y="4404423"/>
            <a:ext cx="350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Nicole Stein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2" y="5456165"/>
            <a:ext cx="2728654" cy="11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D3AE153-ABEC-4A09-A89B-C9988E8E9CB8}"/>
              </a:ext>
            </a:extLst>
          </p:cNvPr>
          <p:cNvSpPr/>
          <p:nvPr/>
        </p:nvSpPr>
        <p:spPr>
          <a:xfrm flipH="1">
            <a:off x="0" y="0"/>
            <a:ext cx="59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0EC314C-E4A3-4E81-A217-C8D262F2E287}"/>
              </a:ext>
            </a:extLst>
          </p:cNvPr>
          <p:cNvGrpSpPr/>
          <p:nvPr/>
        </p:nvGrpSpPr>
        <p:grpSpPr>
          <a:xfrm>
            <a:off x="238159" y="274677"/>
            <a:ext cx="142278" cy="78580"/>
            <a:chOff x="844586" y="471487"/>
            <a:chExt cx="129345" cy="7143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8086D90-BF0B-4838-BEF8-8CE34251C791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F708450-CAF5-4330-9EC9-A3666A5D6C3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95DC2C9-F4B8-4A57-988F-793B405FD654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056C088-CE3E-4392-9B25-4BA7953D71E3}"/>
              </a:ext>
            </a:extLst>
          </p:cNvPr>
          <p:cNvSpPr txBox="1"/>
          <p:nvPr/>
        </p:nvSpPr>
        <p:spPr>
          <a:xfrm>
            <a:off x="125278" y="368414"/>
            <a:ext cx="5584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THE EXECUTIVE BRANCH ETHICS PROGRAM IS DECENTRALIZED</a:t>
            </a:r>
          </a:p>
        </p:txBody>
      </p:sp>
      <p:grpSp>
        <p:nvGrpSpPr>
          <p:cNvPr id="48" name="Google Shape;8303;p11">
            <a:extLst>
              <a:ext uri="{FF2B5EF4-FFF2-40B4-BE49-F238E27FC236}">
                <a16:creationId xmlns="" xmlns:a16="http://schemas.microsoft.com/office/drawing/2014/main" id="{216DAABD-EE90-4C81-8491-B587560B308C}"/>
              </a:ext>
            </a:extLst>
          </p:cNvPr>
          <p:cNvGrpSpPr/>
          <p:nvPr/>
        </p:nvGrpSpPr>
        <p:grpSpPr>
          <a:xfrm>
            <a:off x="6542372" y="3481300"/>
            <a:ext cx="340186" cy="318904"/>
            <a:chOff x="3865000" y="847675"/>
            <a:chExt cx="483150" cy="452925"/>
          </a:xfrm>
          <a:solidFill>
            <a:schemeClr val="bg1"/>
          </a:solidFill>
        </p:grpSpPr>
        <p:sp>
          <p:nvSpPr>
            <p:cNvPr id="49" name="Google Shape;8304;p11">
              <a:extLst>
                <a:ext uri="{FF2B5EF4-FFF2-40B4-BE49-F238E27FC236}">
                  <a16:creationId xmlns="" xmlns:a16="http://schemas.microsoft.com/office/drawing/2014/main" id="{5E426118-C565-44A3-B67C-B0A57393D036}"/>
                </a:ext>
              </a:extLst>
            </p:cNvPr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8305;p11">
              <a:extLst>
                <a:ext uri="{FF2B5EF4-FFF2-40B4-BE49-F238E27FC236}">
                  <a16:creationId xmlns="" xmlns:a16="http://schemas.microsoft.com/office/drawing/2014/main" id="{D1AA4E1F-944B-4D66-B78D-CBD148A5EE58}"/>
                </a:ext>
              </a:extLst>
            </p:cNvPr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8306;p11">
              <a:extLst>
                <a:ext uri="{FF2B5EF4-FFF2-40B4-BE49-F238E27FC236}">
                  <a16:creationId xmlns="" xmlns:a16="http://schemas.microsoft.com/office/drawing/2014/main" id="{51EA21BB-1B3C-48F2-A9A8-428501204481}"/>
                </a:ext>
              </a:extLst>
            </p:cNvPr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8307;p11">
              <a:extLst>
                <a:ext uri="{FF2B5EF4-FFF2-40B4-BE49-F238E27FC236}">
                  <a16:creationId xmlns="" xmlns:a16="http://schemas.microsoft.com/office/drawing/2014/main" id="{00336927-13FF-4CE9-89EB-3D0C081AC2A1}"/>
                </a:ext>
              </a:extLst>
            </p:cNvPr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4A9A81-817A-A72C-DD99-BEBD01F9C0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204381" y="2726473"/>
            <a:ext cx="5492965" cy="2496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0E57EC-D2C9-56F7-E487-A9160956D3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975" y="2726472"/>
            <a:ext cx="4509485" cy="3521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F9FCEF-3631-4462-95FE-845717E10212}"/>
              </a:ext>
            </a:extLst>
          </p:cNvPr>
          <p:cNvSpPr txBox="1"/>
          <p:nvPr/>
        </p:nvSpPr>
        <p:spPr>
          <a:xfrm>
            <a:off x="6759604" y="368414"/>
            <a:ext cx="4749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PREVENTING, INVESTIGATING, &amp; ENFORCING ETHICS ISSUES IS SHARED WORK</a:t>
            </a:r>
          </a:p>
        </p:txBody>
      </p:sp>
    </p:spTree>
    <p:extLst>
      <p:ext uri="{BB962C8B-B14F-4D97-AF65-F5344CB8AC3E}">
        <p14:creationId xmlns:p14="http://schemas.microsoft.com/office/powerpoint/2010/main" val="215938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12E1FCA-836D-4CFF-9818-60C220B8A909}"/>
              </a:ext>
            </a:extLst>
          </p:cNvPr>
          <p:cNvGrpSpPr/>
          <p:nvPr/>
        </p:nvGrpSpPr>
        <p:grpSpPr>
          <a:xfrm>
            <a:off x="216562" y="254113"/>
            <a:ext cx="142278" cy="78580"/>
            <a:chOff x="844586" y="471487"/>
            <a:chExt cx="129345" cy="7143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FDF13F63-7D74-4006-9167-C052D3C93150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D90E1E1-6C64-4B1B-BF8F-5EC4D3693BB8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70D0C8D-5668-4318-833A-FF2BF0079709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AB67E1-34E9-4976-9AD5-13BEBABE80DE}"/>
              </a:ext>
            </a:extLst>
          </p:cNvPr>
          <p:cNvSpPr txBox="1"/>
          <p:nvPr/>
        </p:nvSpPr>
        <p:spPr>
          <a:xfrm>
            <a:off x="114128" y="264395"/>
            <a:ext cx="61112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Use of Data to Build Public Trust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B9FBFD51-785A-4D96-87B8-A860D5C9F37B}"/>
              </a:ext>
            </a:extLst>
          </p:cNvPr>
          <p:cNvCxnSpPr>
            <a:cxnSpLocks/>
          </p:cNvCxnSpPr>
          <p:nvPr/>
        </p:nvCxnSpPr>
        <p:spPr>
          <a:xfrm>
            <a:off x="479794" y="2439791"/>
            <a:ext cx="0" cy="1617859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577250D0-D0B2-4FEE-AD32-67FE30A8D974}"/>
              </a:ext>
            </a:extLst>
          </p:cNvPr>
          <p:cNvSpPr/>
          <p:nvPr/>
        </p:nvSpPr>
        <p:spPr>
          <a:xfrm>
            <a:off x="251030" y="2388422"/>
            <a:ext cx="6492328" cy="3365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EDEC9F8-B64A-2C4F-8244-73C0F6D9279C}"/>
              </a:ext>
            </a:extLst>
          </p:cNvPr>
          <p:cNvSpPr/>
          <p:nvPr/>
        </p:nvSpPr>
        <p:spPr>
          <a:xfrm>
            <a:off x="6863576" y="2439789"/>
            <a:ext cx="5111861" cy="3275209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ACC338D4-F3D4-1CFB-012F-D4EA5FA1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0" y="2811871"/>
            <a:ext cx="6295793" cy="255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4EF9D0-1817-7604-E6B4-CBC70763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64" y="2528348"/>
            <a:ext cx="4648198" cy="30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D6DB82-6537-4638-9A0E-1A51DFEC58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2682E0-A0AD-41A5-A9DE-E8C693DE1DEF}"/>
              </a:ext>
            </a:extLst>
          </p:cNvPr>
          <p:cNvSpPr/>
          <p:nvPr/>
        </p:nvSpPr>
        <p:spPr>
          <a:xfrm>
            <a:off x="1230802" y="1700561"/>
            <a:ext cx="10961198" cy="515743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205BF15-B324-4176-9617-38287D3F9C68}"/>
              </a:ext>
            </a:extLst>
          </p:cNvPr>
          <p:cNvSpPr/>
          <p:nvPr/>
        </p:nvSpPr>
        <p:spPr>
          <a:xfrm>
            <a:off x="1230802" y="1700561"/>
            <a:ext cx="4651466" cy="5157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08EEAF-D7A8-4A0A-8E9A-38E2BAA0B16C}"/>
              </a:ext>
            </a:extLst>
          </p:cNvPr>
          <p:cNvGrpSpPr/>
          <p:nvPr/>
        </p:nvGrpSpPr>
        <p:grpSpPr>
          <a:xfrm>
            <a:off x="213922" y="294548"/>
            <a:ext cx="142278" cy="78580"/>
            <a:chOff x="844586" y="471487"/>
            <a:chExt cx="129345" cy="7143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847A622-1F8D-4E79-9100-BF298567C4BF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A8BC865F-8E28-4C90-8F98-3CC443776FF7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CBEA2D9-55BE-45D0-8AD1-8A3609B2B936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D7045B8-ADCD-4E13-BC15-DC5572C1C452}"/>
              </a:ext>
            </a:extLst>
          </p:cNvPr>
          <p:cNvSpPr txBox="1"/>
          <p:nvPr/>
        </p:nvSpPr>
        <p:spPr>
          <a:xfrm>
            <a:off x="356199" y="195719"/>
            <a:ext cx="11441353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8000"/>
              </a:lnSpc>
            </a:pPr>
            <a: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Use of Data to Oversee the Executive Branch Ethics Program  </a:t>
            </a:r>
            <a:b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</a:br>
            <a:endParaRPr lang="en-US" sz="5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EB Garamond regular" pitchFamily="2" charset="0"/>
            </a:endParaRPr>
          </a:p>
        </p:txBody>
      </p:sp>
      <p:pic>
        <p:nvPicPr>
          <p:cNvPr id="27" name="Content Placeholder 3">
            <a:extLst>
              <a:ext uri="{FF2B5EF4-FFF2-40B4-BE49-F238E27FC236}">
                <a16:creationId xmlns="" xmlns:a16="http://schemas.microsoft.com/office/drawing/2014/main" id="{6C9F0982-646A-8F33-AD2D-9558C5DC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50" y="2064254"/>
            <a:ext cx="4051770" cy="4351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DAF684F-0A63-D0FD-3CF1-A332D44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95" y="2014508"/>
            <a:ext cx="3428159" cy="44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F99D36-A9AD-4635-88CC-C0466C298AAA}"/>
              </a:ext>
            </a:extLst>
          </p:cNvPr>
          <p:cNvSpPr/>
          <p:nvPr/>
        </p:nvSpPr>
        <p:spPr>
          <a:xfrm>
            <a:off x="458724" y="1143000"/>
            <a:ext cx="5637276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C8B31FC-936A-409F-AFCC-96C007DFE6B4}"/>
              </a:ext>
            </a:extLst>
          </p:cNvPr>
          <p:cNvGrpSpPr/>
          <p:nvPr/>
        </p:nvGrpSpPr>
        <p:grpSpPr>
          <a:xfrm>
            <a:off x="213922" y="292691"/>
            <a:ext cx="142278" cy="78580"/>
            <a:chOff x="844586" y="471487"/>
            <a:chExt cx="129345" cy="7143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920CB61-4ECA-457E-89FF-C6A2234A55C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B12D02-3CAB-43BB-ABA3-2DC3D4E0B16D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E01D3CD-CA40-496A-B51E-72D8B1996AA3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B4FCCC0-862B-4582-BBFE-E12884DC7C22}"/>
              </a:ext>
            </a:extLst>
          </p:cNvPr>
          <p:cNvSpPr txBox="1"/>
          <p:nvPr/>
        </p:nvSpPr>
        <p:spPr>
          <a:xfrm>
            <a:off x="1103310" y="1690061"/>
            <a:ext cx="4203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Use of Data to Inform Agency Decisions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27F7AE9-7E02-409E-A462-6E14DA1863E2}"/>
              </a:ext>
            </a:extLst>
          </p:cNvPr>
          <p:cNvSpPr txBox="1"/>
          <p:nvPr/>
        </p:nvSpPr>
        <p:spPr>
          <a:xfrm>
            <a:off x="6835630" y="2474892"/>
            <a:ext cx="4897645" cy="1908215"/>
          </a:xfrm>
          <a:prstGeom prst="rect">
            <a:avLst/>
          </a:prstGeom>
          <a:noFill/>
        </p:spPr>
        <p:txBody>
          <a:bodyPr wrap="square" tIns="0" bIns="182880" rtlCol="0" anchor="t" anchorCtr="0">
            <a:spAutoFit/>
          </a:bodyPr>
          <a:lstStyle/>
          <a:p>
            <a:pPr marL="457200" lvl="0" indent="-4572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Staffing/Assignments </a:t>
            </a:r>
          </a:p>
          <a:p>
            <a:pPr marL="457200" lvl="0" indent="-4572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Advisory Topics</a:t>
            </a:r>
          </a:p>
          <a:p>
            <a:pPr marL="457200" lvl="0" indent="-4572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Proactive Outreach</a:t>
            </a:r>
          </a:p>
          <a:p>
            <a:pPr marL="457200" lvl="0" indent="-4572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Performance numbers</a:t>
            </a:r>
          </a:p>
        </p:txBody>
      </p:sp>
    </p:spTree>
    <p:extLst>
      <p:ext uri="{BB962C8B-B14F-4D97-AF65-F5344CB8AC3E}">
        <p14:creationId xmlns:p14="http://schemas.microsoft.com/office/powerpoint/2010/main" val="138481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C8B31FC-936A-409F-AFCC-96C007DFE6B4}"/>
              </a:ext>
            </a:extLst>
          </p:cNvPr>
          <p:cNvGrpSpPr/>
          <p:nvPr/>
        </p:nvGrpSpPr>
        <p:grpSpPr>
          <a:xfrm>
            <a:off x="213922" y="292691"/>
            <a:ext cx="142278" cy="78580"/>
            <a:chOff x="844586" y="471487"/>
            <a:chExt cx="129345" cy="7143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920CB61-4ECA-457E-89FF-C6A2234A55C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471487"/>
              <a:ext cx="8886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EDB12D02-3CAB-43BB-ABA3-2DC3D4E0B16D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07206"/>
              <a:ext cx="12934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E01D3CD-CA40-496A-B51E-72D8B1996AA3}"/>
                </a:ext>
              </a:extLst>
            </p:cNvPr>
            <p:cNvCxnSpPr>
              <a:cxnSpLocks/>
            </p:cNvCxnSpPr>
            <p:nvPr/>
          </p:nvCxnSpPr>
          <p:spPr>
            <a:xfrm>
              <a:off x="844586" y="542924"/>
              <a:ext cx="626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67D3F1-8FB6-5189-6BC7-7F00C78A362A}"/>
              </a:ext>
            </a:extLst>
          </p:cNvPr>
          <p:cNvSpPr/>
          <p:nvPr/>
        </p:nvSpPr>
        <p:spPr>
          <a:xfrm>
            <a:off x="458724" y="488577"/>
            <a:ext cx="11274552" cy="4572000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CB90F-1F8D-CF0F-F261-021193FF0D44}"/>
              </a:ext>
            </a:extLst>
          </p:cNvPr>
          <p:cNvSpPr txBox="1"/>
          <p:nvPr/>
        </p:nvSpPr>
        <p:spPr>
          <a:xfrm>
            <a:off x="5114926" y="-929314"/>
            <a:ext cx="19621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dirty="0">
                <a:solidFill>
                  <a:schemeClr val="bg1">
                    <a:alpha val="5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87C6AD-4CC2-8ACA-D35A-86AD81E94B29}"/>
              </a:ext>
            </a:extLst>
          </p:cNvPr>
          <p:cNvSpPr txBox="1"/>
          <p:nvPr/>
        </p:nvSpPr>
        <p:spPr>
          <a:xfrm>
            <a:off x="458724" y="1606285"/>
            <a:ext cx="11274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EB Garamond regular" pitchFamily="2" charset="0"/>
              </a:rPr>
              <a:t>QUESTIONS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73" y="5327265"/>
            <a:ext cx="2728654" cy="11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3BFC4"/>
      </a:accent1>
      <a:accent2>
        <a:srgbClr val="C5D1D5"/>
      </a:accent2>
      <a:accent3>
        <a:srgbClr val="D3DFE2"/>
      </a:accent3>
      <a:accent4>
        <a:srgbClr val="E3DFD4"/>
      </a:accent4>
      <a:accent5>
        <a:srgbClr val="EDEAE3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60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Courier New</vt:lpstr>
      <vt:lpstr>EB Garamond regular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Mosarraf Hossain</dc:creator>
  <cp:lastModifiedBy>Tiffany M. Fenix</cp:lastModifiedBy>
  <cp:revision>366</cp:revision>
  <dcterms:created xsi:type="dcterms:W3CDTF">2021-02-04T09:06:11Z</dcterms:created>
  <dcterms:modified xsi:type="dcterms:W3CDTF">2023-02-21T17:01:10Z</dcterms:modified>
</cp:coreProperties>
</file>