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1400" r:id="rId5"/>
    <p:sldId id="312" r:id="rId6"/>
    <p:sldId id="313" r:id="rId7"/>
    <p:sldId id="314" r:id="rId8"/>
    <p:sldId id="1375" r:id="rId9"/>
    <p:sldId id="1281" r:id="rId10"/>
    <p:sldId id="1374" r:id="rId11"/>
    <p:sldId id="1398" r:id="rId12"/>
    <p:sldId id="1399" r:id="rId13"/>
    <p:sldId id="1391" r:id="rId14"/>
    <p:sldId id="1392" r:id="rId15"/>
    <p:sldId id="1383" r:id="rId16"/>
    <p:sldId id="1387" r:id="rId17"/>
    <p:sldId id="139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591" autoAdjust="0"/>
  </p:normalViewPr>
  <p:slideViewPr>
    <p:cSldViewPr snapToGrid="0">
      <p:cViewPr varScale="1">
        <p:scale>
          <a:sx n="75" d="100"/>
          <a:sy n="75" d="100"/>
        </p:scale>
        <p:origin x="324" y="44"/>
      </p:cViewPr>
      <p:guideLst/>
    </p:cSldViewPr>
  </p:slideViewPr>
  <p:outlineViewPr>
    <p:cViewPr>
      <p:scale>
        <a:sx n="33" d="100"/>
        <a:sy n="33" d="100"/>
      </p:scale>
      <p:origin x="0" y="-838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VBACOPriveD\Documents\Trust%20Prediction%20Model\Mar_cancellation_repor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Cancellation Comments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Timeline!$B$1</c:f>
              <c:strCache>
                <c:ptCount val="1"/>
                <c:pt idx="0">
                  <c:v>Cancellation Comments</c:v>
                </c:pt>
              </c:strCache>
            </c:strRef>
          </c:tx>
          <c:spPr>
            <a:solidFill>
              <a:schemeClr val="accent1"/>
            </a:solidFill>
            <a:ln>
              <a:noFill/>
            </a:ln>
            <a:effectLst/>
          </c:spPr>
          <c:invertIfNegative val="0"/>
          <c:cat>
            <c:numRef>
              <c:f>Timeline!$A$2:$A$13</c:f>
              <c:numCache>
                <c:formatCode>[$-409]mmm\-yy;@</c:formatCode>
                <c:ptCount val="12"/>
                <c:pt idx="0">
                  <c:v>44562</c:v>
                </c:pt>
                <c:pt idx="1">
                  <c:v>44593</c:v>
                </c:pt>
                <c:pt idx="2">
                  <c:v>44621</c:v>
                </c:pt>
                <c:pt idx="3">
                  <c:v>44652</c:v>
                </c:pt>
                <c:pt idx="4">
                  <c:v>44682</c:v>
                </c:pt>
                <c:pt idx="5">
                  <c:v>44713</c:v>
                </c:pt>
                <c:pt idx="6">
                  <c:v>44743</c:v>
                </c:pt>
                <c:pt idx="7">
                  <c:v>44774</c:v>
                </c:pt>
                <c:pt idx="8">
                  <c:v>44805</c:v>
                </c:pt>
                <c:pt idx="9">
                  <c:v>44856</c:v>
                </c:pt>
                <c:pt idx="10">
                  <c:v>44887</c:v>
                </c:pt>
                <c:pt idx="11">
                  <c:v>44896</c:v>
                </c:pt>
              </c:numCache>
            </c:numRef>
          </c:cat>
          <c:val>
            <c:numRef>
              <c:f>Timeline!$B$2:$B$13</c:f>
              <c:numCache>
                <c:formatCode>General</c:formatCode>
                <c:ptCount val="12"/>
                <c:pt idx="0">
                  <c:v>1095</c:v>
                </c:pt>
                <c:pt idx="1">
                  <c:v>763</c:v>
                </c:pt>
                <c:pt idx="2">
                  <c:v>771</c:v>
                </c:pt>
                <c:pt idx="3">
                  <c:v>857</c:v>
                </c:pt>
                <c:pt idx="4">
                  <c:v>822</c:v>
                </c:pt>
                <c:pt idx="5">
                  <c:v>1786</c:v>
                </c:pt>
                <c:pt idx="6">
                  <c:v>2384</c:v>
                </c:pt>
                <c:pt idx="7">
                  <c:v>2404</c:v>
                </c:pt>
                <c:pt idx="8">
                  <c:v>2126</c:v>
                </c:pt>
                <c:pt idx="9">
                  <c:v>1835</c:v>
                </c:pt>
                <c:pt idx="10">
                  <c:v>2645</c:v>
                </c:pt>
                <c:pt idx="11">
                  <c:v>1949</c:v>
                </c:pt>
              </c:numCache>
            </c:numRef>
          </c:val>
          <c:extLst>
            <c:ext xmlns:c16="http://schemas.microsoft.com/office/drawing/2014/chart" uri="{C3380CC4-5D6E-409C-BE32-E72D297353CC}">
              <c16:uniqueId val="{00000000-D23B-449F-AA8B-54C8C8154A98}"/>
            </c:ext>
          </c:extLst>
        </c:ser>
        <c:dLbls>
          <c:showLegendKey val="0"/>
          <c:showVal val="0"/>
          <c:showCatName val="0"/>
          <c:showSerName val="0"/>
          <c:showPercent val="0"/>
          <c:showBubbleSize val="0"/>
        </c:dLbls>
        <c:gapWidth val="219"/>
        <c:overlap val="-27"/>
        <c:axId val="671653008"/>
        <c:axId val="671648088"/>
      </c:barChart>
      <c:lineChart>
        <c:grouping val="standard"/>
        <c:varyColors val="0"/>
        <c:ser>
          <c:idx val="1"/>
          <c:order val="1"/>
          <c:tx>
            <c:strRef>
              <c:f>Timeline!$C$1</c:f>
              <c:strCache>
                <c:ptCount val="1"/>
                <c:pt idx="0">
                  <c:v>Cancellation Comments Trust Score</c:v>
                </c:pt>
              </c:strCache>
            </c:strRef>
          </c:tx>
          <c:spPr>
            <a:ln w="28575" cap="rnd">
              <a:solidFill>
                <a:schemeClr val="accent2"/>
              </a:solidFill>
              <a:round/>
            </a:ln>
            <a:effectLst/>
          </c:spPr>
          <c:marker>
            <c:symbol val="none"/>
          </c:marker>
          <c:cat>
            <c:numRef>
              <c:f>Timeline!$A$2:$A$13</c:f>
              <c:numCache>
                <c:formatCode>[$-409]mmm\-yy;@</c:formatCode>
                <c:ptCount val="12"/>
                <c:pt idx="0">
                  <c:v>44562</c:v>
                </c:pt>
                <c:pt idx="1">
                  <c:v>44593</c:v>
                </c:pt>
                <c:pt idx="2">
                  <c:v>44621</c:v>
                </c:pt>
                <c:pt idx="3">
                  <c:v>44652</c:v>
                </c:pt>
                <c:pt idx="4">
                  <c:v>44682</c:v>
                </c:pt>
                <c:pt idx="5">
                  <c:v>44713</c:v>
                </c:pt>
                <c:pt idx="6">
                  <c:v>44743</c:v>
                </c:pt>
                <c:pt idx="7">
                  <c:v>44774</c:v>
                </c:pt>
                <c:pt idx="8">
                  <c:v>44805</c:v>
                </c:pt>
                <c:pt idx="9">
                  <c:v>44856</c:v>
                </c:pt>
                <c:pt idx="10">
                  <c:v>44887</c:v>
                </c:pt>
                <c:pt idx="11">
                  <c:v>44896</c:v>
                </c:pt>
              </c:numCache>
            </c:numRef>
          </c:cat>
          <c:val>
            <c:numRef>
              <c:f>Timeline!$C$2:$C$13</c:f>
              <c:numCache>
                <c:formatCode>0.0%</c:formatCode>
                <c:ptCount val="12"/>
                <c:pt idx="0">
                  <c:v>0.68584474885844748</c:v>
                </c:pt>
                <c:pt idx="1">
                  <c:v>0.69724770642201839</c:v>
                </c:pt>
                <c:pt idx="2">
                  <c:v>0.70038910505836571</c:v>
                </c:pt>
                <c:pt idx="3">
                  <c:v>0.7001166861143524</c:v>
                </c:pt>
                <c:pt idx="4">
                  <c:v>0.694647201946472</c:v>
                </c:pt>
                <c:pt idx="5">
                  <c:v>0.65621500559910417</c:v>
                </c:pt>
                <c:pt idx="6">
                  <c:v>0.68875838926174493</c:v>
                </c:pt>
                <c:pt idx="7">
                  <c:v>0.66763727121464223</c:v>
                </c:pt>
                <c:pt idx="8">
                  <c:v>0.68</c:v>
                </c:pt>
                <c:pt idx="9">
                  <c:v>0.68799999999999994</c:v>
                </c:pt>
                <c:pt idx="10">
                  <c:v>0.67700000000000005</c:v>
                </c:pt>
                <c:pt idx="11">
                  <c:v>0.67200000000000004</c:v>
                </c:pt>
              </c:numCache>
            </c:numRef>
          </c:val>
          <c:smooth val="0"/>
          <c:extLst>
            <c:ext xmlns:c16="http://schemas.microsoft.com/office/drawing/2014/chart" uri="{C3380CC4-5D6E-409C-BE32-E72D297353CC}">
              <c16:uniqueId val="{00000001-D23B-449F-AA8B-54C8C8154A98}"/>
            </c:ext>
          </c:extLst>
        </c:ser>
        <c:dLbls>
          <c:showLegendKey val="0"/>
          <c:showVal val="0"/>
          <c:showCatName val="0"/>
          <c:showSerName val="0"/>
          <c:showPercent val="0"/>
          <c:showBubbleSize val="0"/>
        </c:dLbls>
        <c:marker val="1"/>
        <c:smooth val="0"/>
        <c:axId val="671646120"/>
        <c:axId val="671644808"/>
      </c:lineChart>
      <c:dateAx>
        <c:axId val="671653008"/>
        <c:scaling>
          <c:orientation val="minMax"/>
        </c:scaling>
        <c:delete val="0"/>
        <c:axPos val="b"/>
        <c:title>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409]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1648088"/>
        <c:crosses val="autoZero"/>
        <c:auto val="1"/>
        <c:lblOffset val="100"/>
        <c:baseTimeUnit val="months"/>
      </c:dateAx>
      <c:valAx>
        <c:axId val="6716480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Number of Comments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1653008"/>
        <c:crosses val="autoZero"/>
        <c:crossBetween val="between"/>
      </c:valAx>
      <c:valAx>
        <c:axId val="671644808"/>
        <c:scaling>
          <c:orientation val="minMax"/>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Trust Score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1646120"/>
        <c:crosses val="max"/>
        <c:crossBetween val="between"/>
      </c:valAx>
      <c:dateAx>
        <c:axId val="671646120"/>
        <c:scaling>
          <c:orientation val="minMax"/>
        </c:scaling>
        <c:delete val="1"/>
        <c:axPos val="b"/>
        <c:numFmt formatCode="[$-409]mmm\-yy;@" sourceLinked="1"/>
        <c:majorTickMark val="out"/>
        <c:minorTickMark val="none"/>
        <c:tickLblPos val="nextTo"/>
        <c:crossAx val="671644808"/>
        <c:crosses val="autoZero"/>
        <c:auto val="1"/>
        <c:lblOffset val="100"/>
        <c:baseTimeUnit val="days"/>
      </c:date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4C6490-6804-4DBF-8D65-6C62F06AA4BD}" type="datetimeFigureOut">
              <a:rPr lang="en-US" smtClean="0"/>
              <a:t>2/22/2023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1B30-33EC-4B86-B156-4F7B3FCB9611}" type="slidenum">
              <a:rPr lang="en-US" smtClean="0"/>
              <a:t>‹#›</a:t>
            </a:fld>
            <a:endParaRPr lang="en-US"/>
          </a:p>
        </p:txBody>
      </p:sp>
    </p:spTree>
    <p:extLst>
      <p:ext uri="{BB962C8B-B14F-4D97-AF65-F5344CB8AC3E}">
        <p14:creationId xmlns:p14="http://schemas.microsoft.com/office/powerpoint/2010/main" val="3432716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26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4138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4006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60871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4914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818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90568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586972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61505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6F7D25-770E-4F77-8331-8C84F68246B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04414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3475D-0EAE-4DB1-842D-DEF092314A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EA8238-F04B-475C-B887-32FF388DD6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7DF1F8-DD5B-4793-B523-089520098E24}"/>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3678452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3B702-193A-4288-B931-35E99878E9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48EAB9-84BD-4073-81AE-B69A5A319A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983335-54E1-4A65-B0F0-1B5568EF4520}"/>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3214778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A5D062-417B-46FF-B20E-E00FFD131C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8CF912-794F-4D5A-9EA1-C9F971F2C1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532154-8E90-4163-8748-413ACE14B567}"/>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1413389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ue Intro">
    <p:spTree>
      <p:nvGrpSpPr>
        <p:cNvPr id="1" name=""/>
        <p:cNvGrpSpPr/>
        <p:nvPr/>
      </p:nvGrpSpPr>
      <p:grpSpPr>
        <a:xfrm>
          <a:off x="0" y="0"/>
          <a:ext cx="0" cy="0"/>
          <a:chOff x="0" y="0"/>
          <a:chExt cx="0" cy="0"/>
        </a:xfrm>
      </p:grpSpPr>
      <p:sp>
        <p:nvSpPr>
          <p:cNvPr id="13" name="Rectangle 12"/>
          <p:cNvSpPr/>
          <p:nvPr userDrawn="1"/>
        </p:nvSpPr>
        <p:spPr>
          <a:xfrm>
            <a:off x="304800" y="228600"/>
            <a:ext cx="11633200" cy="57531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16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558800" y="1371602"/>
            <a:ext cx="10363200" cy="683231"/>
          </a:xfrm>
        </p:spPr>
        <p:txBody>
          <a:bodyPr anchor="t">
            <a:noAutofit/>
          </a:bodyPr>
          <a:lstStyle>
            <a:lvl1pPr algn="l">
              <a:defRPr sz="6000" b="1" i="0">
                <a:solidFill>
                  <a:schemeClr val="bg1"/>
                </a:solidFill>
                <a:latin typeface="Franklin Gothic Medium" charset="0"/>
                <a:ea typeface="Franklin Gothic Medium" charset="0"/>
                <a:cs typeface="Franklin Gothic Medium" charset="0"/>
              </a:defRPr>
            </a:lvl1pPr>
          </a:lstStyle>
          <a:p>
            <a:r>
              <a:rPr lang="en-US"/>
              <a:t>Click to edit Master title style</a:t>
            </a:r>
          </a:p>
        </p:txBody>
      </p:sp>
      <p:sp>
        <p:nvSpPr>
          <p:cNvPr id="3" name="Subtitle 2"/>
          <p:cNvSpPr>
            <a:spLocks noGrp="1"/>
          </p:cNvSpPr>
          <p:nvPr>
            <p:ph type="subTitle" idx="1"/>
          </p:nvPr>
        </p:nvSpPr>
        <p:spPr>
          <a:xfrm>
            <a:off x="558803" y="2292083"/>
            <a:ext cx="2556932" cy="2105256"/>
          </a:xfrm>
        </p:spPr>
        <p:txBody>
          <a:bodyPr lIns="0" tIns="0" rIns="0" bIns="0">
            <a:normAutofit/>
          </a:bodyPr>
          <a:lstStyle>
            <a:lvl1pPr marL="0" indent="0" algn="l">
              <a:lnSpc>
                <a:spcPct val="125000"/>
              </a:lnSpc>
              <a:spcBef>
                <a:spcPts val="1200"/>
              </a:spcBef>
              <a:buNone/>
              <a:defRPr sz="2400" b="0" i="1">
                <a:solidFill>
                  <a:schemeClr val="bg1"/>
                </a:solidFill>
                <a:latin typeface="Georgia" charset="0"/>
                <a:ea typeface="Georgia" charset="0"/>
                <a:cs typeface="Georgia" charset="0"/>
              </a:defRPr>
            </a:lvl1pPr>
            <a:lvl2pPr marL="548640" indent="0" algn="ctr">
              <a:buNone/>
              <a:defRPr sz="2400"/>
            </a:lvl2pPr>
            <a:lvl3pPr marL="1097280" indent="0" algn="ctr">
              <a:buNone/>
              <a:defRPr sz="2160"/>
            </a:lvl3pPr>
            <a:lvl4pPr marL="1645920" indent="0" algn="ctr">
              <a:buNone/>
              <a:defRPr sz="1920"/>
            </a:lvl4pPr>
            <a:lvl5pPr marL="2194560" indent="0" algn="ctr">
              <a:buNone/>
              <a:defRPr sz="1920"/>
            </a:lvl5pPr>
            <a:lvl6pPr marL="2743200" indent="0" algn="ctr">
              <a:buNone/>
              <a:defRPr sz="1920"/>
            </a:lvl6pPr>
            <a:lvl7pPr marL="3291840" indent="0" algn="ctr">
              <a:buNone/>
              <a:defRPr sz="1920"/>
            </a:lvl7pPr>
            <a:lvl8pPr marL="3840480" indent="0" algn="ctr">
              <a:buNone/>
              <a:defRPr sz="1920"/>
            </a:lvl8pPr>
            <a:lvl9pPr marL="4389120" indent="0" algn="ctr">
              <a:buNone/>
              <a:defRPr sz="1920"/>
            </a:lvl9pPr>
          </a:lstStyle>
          <a:p>
            <a:r>
              <a:rPr lang="en-US"/>
              <a:t>Click to edit Master subtitle style</a:t>
            </a:r>
          </a:p>
        </p:txBody>
      </p:sp>
      <p:sp>
        <p:nvSpPr>
          <p:cNvPr id="5" name="Content Placeholder 9"/>
          <p:cNvSpPr>
            <a:spLocks noGrp="1"/>
          </p:cNvSpPr>
          <p:nvPr>
            <p:ph sz="quarter" idx="10" hasCustomPrompt="1"/>
          </p:nvPr>
        </p:nvSpPr>
        <p:spPr>
          <a:xfrm>
            <a:off x="558800" y="368302"/>
            <a:ext cx="11074400" cy="433968"/>
          </a:xfrm>
        </p:spPr>
        <p:txBody>
          <a:bodyPr lIns="0" tIns="0" rIns="0" bIns="0">
            <a:noAutofit/>
          </a:bodyPr>
          <a:lstStyle>
            <a:lvl1pPr marL="0" indent="0">
              <a:buNone/>
              <a:defRPr sz="1560" b="1" i="0" spc="96" baseline="0">
                <a:solidFill>
                  <a:schemeClr val="bg1"/>
                </a:solidFill>
                <a:latin typeface="Franklin Gothic Medium" charset="0"/>
                <a:ea typeface="Franklin Gothic Medium" charset="0"/>
                <a:cs typeface="Franklin Gothic Medium" charset="0"/>
              </a:defRPr>
            </a:lvl1pPr>
            <a:lvl2pPr marL="548640" indent="0">
              <a:buNone/>
              <a:defRPr sz="1440">
                <a:solidFill>
                  <a:schemeClr val="bg1"/>
                </a:solidFill>
                <a:latin typeface="Roboto" charset="0"/>
                <a:ea typeface="Roboto" charset="0"/>
                <a:cs typeface="Roboto" charset="0"/>
              </a:defRPr>
            </a:lvl2pPr>
            <a:lvl3pPr marL="1097280" indent="0">
              <a:buNone/>
              <a:defRPr sz="1440">
                <a:solidFill>
                  <a:schemeClr val="bg1"/>
                </a:solidFill>
                <a:latin typeface="Roboto" charset="0"/>
                <a:ea typeface="Roboto" charset="0"/>
                <a:cs typeface="Roboto" charset="0"/>
              </a:defRPr>
            </a:lvl3pPr>
            <a:lvl4pPr marL="1645920" indent="0">
              <a:buNone/>
              <a:defRPr sz="1440">
                <a:solidFill>
                  <a:schemeClr val="bg1"/>
                </a:solidFill>
                <a:latin typeface="Roboto" charset="0"/>
                <a:ea typeface="Roboto" charset="0"/>
                <a:cs typeface="Roboto" charset="0"/>
              </a:defRPr>
            </a:lvl4pPr>
            <a:lvl5pPr marL="2194560" indent="0">
              <a:buNone/>
              <a:defRPr sz="1440">
                <a:solidFill>
                  <a:schemeClr val="bg1"/>
                </a:solidFill>
                <a:latin typeface="Roboto" charset="0"/>
                <a:ea typeface="Roboto" charset="0"/>
                <a:cs typeface="Roboto" charset="0"/>
              </a:defRPr>
            </a:lvl5pPr>
          </a:lstStyle>
          <a:p>
            <a:pPr lvl="0"/>
            <a:r>
              <a:rPr lang="en-US"/>
              <a:t>CLICK TO EDIT MASTER TEXT STYLES</a:t>
            </a:r>
          </a:p>
        </p:txBody>
      </p:sp>
      <p:sp>
        <p:nvSpPr>
          <p:cNvPr id="6" name="Content Placeholder 5"/>
          <p:cNvSpPr>
            <a:spLocks noGrp="1"/>
          </p:cNvSpPr>
          <p:nvPr>
            <p:ph sz="quarter" idx="11"/>
          </p:nvPr>
        </p:nvSpPr>
        <p:spPr>
          <a:xfrm>
            <a:off x="3403600" y="2300288"/>
            <a:ext cx="8229600" cy="2105026"/>
          </a:xfrm>
        </p:spPr>
        <p:txBody>
          <a:bodyPr lIns="0" tIns="0" rIns="0" bIns="0" numCol="2" spcCol="320040">
            <a:noAutofit/>
          </a:bodyPr>
          <a:lstStyle>
            <a:lvl1pPr marL="0" indent="0">
              <a:lnSpc>
                <a:spcPct val="125000"/>
              </a:lnSpc>
              <a:buFontTx/>
              <a:buNone/>
              <a:defRPr sz="1800">
                <a:solidFill>
                  <a:schemeClr val="bg1"/>
                </a:solidFill>
                <a:latin typeface="Georgia" charset="0"/>
                <a:ea typeface="Georgia" charset="0"/>
                <a:cs typeface="Georgia" charset="0"/>
              </a:defRPr>
            </a:lvl1pPr>
            <a:lvl2pPr marL="548640" indent="0">
              <a:buFontTx/>
              <a:buNone/>
              <a:defRPr sz="1440">
                <a:solidFill>
                  <a:schemeClr val="bg1"/>
                </a:solidFill>
              </a:defRPr>
            </a:lvl2pPr>
            <a:lvl3pPr marL="1097280" indent="0">
              <a:buFontTx/>
              <a:buNone/>
              <a:defRPr sz="1440">
                <a:solidFill>
                  <a:schemeClr val="bg1"/>
                </a:solidFill>
              </a:defRPr>
            </a:lvl3pPr>
            <a:lvl4pPr marL="1645920" indent="0">
              <a:buFontTx/>
              <a:buNone/>
              <a:defRPr sz="1440">
                <a:solidFill>
                  <a:schemeClr val="bg1"/>
                </a:solidFill>
              </a:defRPr>
            </a:lvl4pPr>
            <a:lvl5pPr marL="2194560" indent="0">
              <a:buFontTx/>
              <a:buNone/>
              <a:defRPr sz="144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225144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8E8D9-7C0B-460F-873A-8885434C47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E573B3-44C4-4C24-86BB-C94B75178334}"/>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3890622-EF88-4692-975A-6A86752586AD}"/>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2418282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E7D9A-40D7-42AE-B8FA-BB44A68427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EF2A51-4E8B-4823-B2FE-E392F84453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B7C637-41C8-4511-8A38-1A27791B6404}"/>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29013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2D08D-2ECB-42B3-8EB4-74F8A4DAA4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C42F6E-FECD-4A93-91BD-4D99C5E7C1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1A3559-C0FE-4960-8B8D-CC463B2D65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EC3AA8-E175-4355-A263-E2A064D452D0}"/>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1572445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52F0-5565-4FAD-BF8B-CEEFFF100A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09F25B-2DBB-4713-A5CD-205E4AF928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31D834-AEA1-471D-B723-1C6D561A45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5A32B6-E1E5-4A8C-9834-160C54D744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F72AD4-6426-4881-A876-26708FE7EA41}"/>
              </a:ext>
            </a:extLst>
          </p:cNvPr>
          <p:cNvSpPr>
            <a:spLocks noGrp="1"/>
          </p:cNvSpPr>
          <p:nvPr>
            <p:ph sz="quarter" idx="4"/>
          </p:nvPr>
        </p:nvSpPr>
        <p:spPr>
          <a:xfrm>
            <a:off x="6169024"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C1B126-AD0E-4167-BE4A-04C13A90DB01}"/>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2652223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C6E69-FD5F-4F2E-B03F-3DF5B1C2566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6B2A71-1C82-46E0-8610-B336E34FC49D}"/>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3448295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AA1017-327D-46A5-8F62-8C96CB52A6E5}"/>
              </a:ext>
            </a:extLst>
          </p:cNvPr>
          <p:cNvSpPr>
            <a:spLocks noGrp="1"/>
          </p:cNvSpPr>
          <p:nvPr>
            <p:ph type="dt" sz="half" idx="10"/>
          </p:nvPr>
        </p:nvSpPr>
        <p:spPr/>
        <p:txBody>
          <a:bodyPr/>
          <a:lstStyle/>
          <a:p>
            <a:fld id="{F3DD209C-D4B5-44CF-B0B4-F219E472E511}" type="datetimeFigureOut">
              <a:rPr lang="en-US" smtClean="0"/>
              <a:t>2/22/2023</a:t>
            </a:fld>
            <a:endParaRPr lang="en-US"/>
          </a:p>
        </p:txBody>
      </p:sp>
      <p:sp>
        <p:nvSpPr>
          <p:cNvPr id="6" name="Rectangle 5">
            <a:extLst>
              <a:ext uri="{FF2B5EF4-FFF2-40B4-BE49-F238E27FC236}">
                <a16:creationId xmlns:a16="http://schemas.microsoft.com/office/drawing/2014/main" id="{D729A888-3E71-4A4F-AF90-F12A8E7D8767}"/>
              </a:ext>
            </a:extLst>
          </p:cNvPr>
          <p:cNvSpPr/>
          <p:nvPr/>
        </p:nvSpPr>
        <p:spPr>
          <a:xfrm>
            <a:off x="0" y="792"/>
            <a:ext cx="12192000" cy="731839"/>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800" dirty="0">
              <a:solidFill>
                <a:prstClr val="white"/>
              </a:solidFill>
            </a:endParaRPr>
          </a:p>
        </p:txBody>
      </p:sp>
      <p:sp>
        <p:nvSpPr>
          <p:cNvPr id="12" name="Title 11">
            <a:extLst>
              <a:ext uri="{FF2B5EF4-FFF2-40B4-BE49-F238E27FC236}">
                <a16:creationId xmlns:a16="http://schemas.microsoft.com/office/drawing/2014/main" id="{3AC603E2-B196-4C39-A6C0-D885D32C82AC}"/>
              </a:ext>
            </a:extLst>
          </p:cNvPr>
          <p:cNvSpPr>
            <a:spLocks noGrp="1"/>
          </p:cNvSpPr>
          <p:nvPr>
            <p:ph type="title"/>
          </p:nvPr>
        </p:nvSpPr>
        <p:spPr>
          <a:xfrm>
            <a:off x="0" y="792"/>
            <a:ext cx="12192000" cy="731839"/>
          </a:xfrm>
        </p:spPr>
        <p:txBody>
          <a:bodyPr/>
          <a:lstStyle>
            <a:lvl1pPr algn="ctr">
              <a:defRPr b="1">
                <a:solidFill>
                  <a:schemeClr val="bg1"/>
                </a:solidFill>
              </a:defRPr>
            </a:lvl1pPr>
          </a:lstStyle>
          <a:p>
            <a:r>
              <a:rPr lang="en-US"/>
              <a:t>Click to edit Master title style</a:t>
            </a:r>
          </a:p>
        </p:txBody>
      </p:sp>
    </p:spTree>
    <p:extLst>
      <p:ext uri="{BB962C8B-B14F-4D97-AF65-F5344CB8AC3E}">
        <p14:creationId xmlns:p14="http://schemas.microsoft.com/office/powerpoint/2010/main" val="247520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74631-44DF-4DEF-876E-44AE8779E6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DBEDA29-835D-4CBA-BBE4-44FF98C937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28F24AB-18F3-422C-AD02-09315CD9F2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736D94-9D02-46E8-84BF-28C62E2E83B9}"/>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1877966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27629-F837-4DC6-BAB2-AF9A35896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6418CA3-C1F5-4198-8BFC-89BA66D1B9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36A80F-0EFD-4B18-AC28-1C5E33E789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C073EE-A078-43C6-B2EB-078CA8310E53}"/>
              </a:ext>
            </a:extLst>
          </p:cNvPr>
          <p:cNvSpPr>
            <a:spLocks noGrp="1"/>
          </p:cNvSpPr>
          <p:nvPr>
            <p:ph type="dt" sz="half" idx="10"/>
          </p:nvPr>
        </p:nvSpPr>
        <p:spPr/>
        <p:txBody>
          <a:bodyPr/>
          <a:lstStyle/>
          <a:p>
            <a:fld id="{F3DD209C-D4B5-44CF-B0B4-F219E472E511}" type="datetimeFigureOut">
              <a:rPr lang="en-US" smtClean="0"/>
              <a:t>2/22/2023</a:t>
            </a:fld>
            <a:endParaRPr lang="en-US"/>
          </a:p>
        </p:txBody>
      </p:sp>
    </p:spTree>
    <p:extLst>
      <p:ext uri="{BB962C8B-B14F-4D97-AF65-F5344CB8AC3E}">
        <p14:creationId xmlns:p14="http://schemas.microsoft.com/office/powerpoint/2010/main" val="2291982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0BDDF1E8-7547-473D-8712-4C0C0A5BFBE6}"/>
              </a:ext>
            </a:extLst>
          </p:cNvPr>
          <p:cNvGrpSpPr/>
          <p:nvPr userDrawn="1"/>
        </p:nvGrpSpPr>
        <p:grpSpPr>
          <a:xfrm>
            <a:off x="0" y="6172992"/>
            <a:ext cx="12192000" cy="731839"/>
            <a:chOff x="0" y="6126163"/>
            <a:chExt cx="9144000" cy="731838"/>
          </a:xfrm>
        </p:grpSpPr>
        <p:sp>
          <p:nvSpPr>
            <p:cNvPr id="8" name="Rectangle 7">
              <a:extLst>
                <a:ext uri="{FF2B5EF4-FFF2-40B4-BE49-F238E27FC236}">
                  <a16:creationId xmlns:a16="http://schemas.microsoft.com/office/drawing/2014/main" id="{3664669D-D93D-4D12-A618-8DFEE2E4A78D}"/>
                </a:ext>
              </a:extLst>
            </p:cNvPr>
            <p:cNvSpPr/>
            <p:nvPr/>
          </p:nvSpPr>
          <p:spPr>
            <a:xfrm>
              <a:off x="0" y="6126163"/>
              <a:ext cx="9144000" cy="731838"/>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800" dirty="0">
                <a:solidFill>
                  <a:prstClr val="white"/>
                </a:solidFill>
              </a:endParaRPr>
            </a:p>
          </p:txBody>
        </p:sp>
        <p:pic>
          <p:nvPicPr>
            <p:cNvPr id="9" name="Picture 8" descr="3. VA-PRIMARY-HORIZONTAL-WHITE-VECTOR2.png">
              <a:extLst>
                <a:ext uri="{FF2B5EF4-FFF2-40B4-BE49-F238E27FC236}">
                  <a16:creationId xmlns:a16="http://schemas.microsoft.com/office/drawing/2014/main" id="{88BB0B43-5027-4A13-B4C7-8E0FE8CF9F92}"/>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90974" y="6256892"/>
              <a:ext cx="2209800" cy="491986"/>
            </a:xfrm>
            <a:prstGeom prst="rect">
              <a:avLst/>
            </a:prstGeom>
          </p:spPr>
        </p:pic>
      </p:grpSp>
      <p:sp>
        <p:nvSpPr>
          <p:cNvPr id="2" name="Title Placeholder 1">
            <a:extLst>
              <a:ext uri="{FF2B5EF4-FFF2-40B4-BE49-F238E27FC236}">
                <a16:creationId xmlns:a16="http://schemas.microsoft.com/office/drawing/2014/main" id="{6D346828-9BDA-48CF-B048-EB594AFA2F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6DBC64-AB17-4E48-92BA-70644B9E03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F5ACD4-5F91-434D-A10F-E08ADACF22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F3DD209C-D4B5-44CF-B0B4-F219E472E511}" type="datetimeFigureOut">
              <a:rPr lang="en-US" smtClean="0"/>
              <a:pPr/>
              <a:t>2/22/2023</a:t>
            </a:fld>
            <a:endParaRPr lang="en-US" dirty="0"/>
          </a:p>
        </p:txBody>
      </p:sp>
    </p:spTree>
    <p:extLst>
      <p:ext uri="{BB962C8B-B14F-4D97-AF65-F5344CB8AC3E}">
        <p14:creationId xmlns:p14="http://schemas.microsoft.com/office/powerpoint/2010/main" val="271455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6146</a:t>
            </a:r>
          </a:p>
        </p:txBody>
      </p:sp>
      <p:sp>
        <p:nvSpPr>
          <p:cNvPr id="3" name="Subtitle 2"/>
          <p:cNvSpPr>
            <a:spLocks noGrp="1"/>
          </p:cNvSpPr>
          <p:nvPr>
            <p:ph type="subTitle" idx="1"/>
          </p:nvPr>
        </p:nvSpPr>
        <p:spPr/>
        <p:txBody>
          <a:bodyPr/>
          <a:lstStyle/>
          <a:p>
            <a:endParaRPr lang="en-US"/>
          </a:p>
        </p:txBody>
      </p:sp>
      <p:sp>
        <p:nvSpPr>
          <p:cNvPr id="4" name="Content Placeholder 3"/>
          <p:cNvSpPr>
            <a:spLocks noGrp="1"/>
          </p:cNvSpPr>
          <p:nvPr>
            <p:ph sz="quarter" idx="10"/>
          </p:nvPr>
        </p:nvSpPr>
        <p:spPr/>
        <p:txBody>
          <a:bodyPr/>
          <a:lstStyle/>
          <a:p>
            <a:endParaRPr lang="en-US"/>
          </a:p>
        </p:txBody>
      </p:sp>
      <p:sp>
        <p:nvSpPr>
          <p:cNvPr id="5" name="Content Placeholder 4"/>
          <p:cNvSpPr>
            <a:spLocks noGrp="1"/>
          </p:cNvSpPr>
          <p:nvPr>
            <p:ph sz="quarter" idx="11"/>
          </p:nvPr>
        </p:nvSpPr>
        <p:spPr/>
        <p:txBody>
          <a:bodyPr/>
          <a:lstStyle/>
          <a:p>
            <a:endParaRPr lang="en-US"/>
          </a:p>
        </p:txBody>
      </p:sp>
      <p:sp>
        <p:nvSpPr>
          <p:cNvPr id="6" name="Rectangle 5"/>
          <p:cNvSpPr/>
          <p:nvPr/>
        </p:nvSpPr>
        <p:spPr>
          <a:xfrm>
            <a:off x="609600" y="1"/>
            <a:ext cx="10972800" cy="61101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16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5359" y="190592"/>
            <a:ext cx="10421286" cy="5746073"/>
          </a:xfrm>
          <a:prstGeom prst="rect">
            <a:avLst/>
          </a:prstGeom>
        </p:spPr>
      </p:pic>
      <p:sp>
        <p:nvSpPr>
          <p:cNvPr id="10" name="Rectangle 9"/>
          <p:cNvSpPr/>
          <p:nvPr/>
        </p:nvSpPr>
        <p:spPr>
          <a:xfrm>
            <a:off x="885357" y="190592"/>
            <a:ext cx="10421286" cy="5746073"/>
          </a:xfrm>
          <a:prstGeom prst="rect">
            <a:avLst/>
          </a:prstGeom>
          <a:solidFill>
            <a:schemeClr val="tx2">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16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p:cNvSpPr txBox="1">
            <a:spLocks/>
          </p:cNvSpPr>
          <p:nvPr/>
        </p:nvSpPr>
        <p:spPr>
          <a:xfrm>
            <a:off x="1212672" y="802269"/>
            <a:ext cx="10093972" cy="4590998"/>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5000" b="1" i="0" kern="1200" spc="80" baseline="0">
                <a:solidFill>
                  <a:schemeClr val="bg1"/>
                </a:solidFill>
                <a:latin typeface="Franklin Gothic Medium" charset="0"/>
                <a:ea typeface="Franklin Gothic Medium" charset="0"/>
                <a:cs typeface="Franklin Gothic Medium"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300" b="1" i="0" u="none" strike="noStrike" kern="1200" cap="none" spc="80" normalizeH="0" baseline="0" noProof="0" dirty="0">
                <a:ln>
                  <a:noFill/>
                </a:ln>
                <a:solidFill>
                  <a:prstClr val="white"/>
                </a:solidFill>
                <a:effectLst/>
                <a:uLnTx/>
                <a:uFillTx/>
                <a:latin typeface="Franklin Gothic Medium" panose="020B0603020102020204" pitchFamily="34" charset="0"/>
                <a:ea typeface="+mj-ea"/>
                <a:cs typeface="+mj-cs"/>
              </a:rPr>
              <a:t>V</a:t>
            </a:r>
            <a:r>
              <a:rPr lang="en-US" sz="3300" dirty="0" err="1">
                <a:solidFill>
                  <a:prstClr val="white"/>
                </a:solidFill>
                <a:latin typeface="Franklin Gothic Medium" panose="020B0603020102020204" pitchFamily="34" charset="0"/>
                <a:ea typeface="+mj-ea"/>
                <a:cs typeface="+mj-cs"/>
              </a:rPr>
              <a:t>eteran</a:t>
            </a:r>
            <a:r>
              <a:rPr lang="en-US" sz="3300" dirty="0">
                <a:solidFill>
                  <a:prstClr val="white"/>
                </a:solidFill>
                <a:latin typeface="Franklin Gothic Medium" panose="020B0603020102020204" pitchFamily="34" charset="0"/>
                <a:ea typeface="+mj-ea"/>
                <a:cs typeface="+mj-cs"/>
              </a:rPr>
              <a:t> Wait Times and Appointment Cancellation Analysis: Insights-to-Action</a:t>
            </a:r>
          </a:p>
          <a:p>
            <a:pPr marL="0" marR="0" lvl="0" indent="0" algn="l" defTabSz="914400" rtl="0" eaLnBrk="1" fontAlgn="auto" latinLnBrk="0" hangingPunct="1">
              <a:lnSpc>
                <a:spcPct val="90000"/>
              </a:lnSpc>
              <a:spcBef>
                <a:spcPct val="0"/>
              </a:spcBef>
              <a:spcAft>
                <a:spcPts val="0"/>
              </a:spcAft>
              <a:buClrTx/>
              <a:buSzTx/>
              <a:buFontTx/>
              <a:buNone/>
              <a:tabLst/>
              <a:defRPr/>
            </a:pPr>
            <a:endParaRPr lang="en-US" sz="3300" dirty="0">
              <a:solidFill>
                <a:prstClr val="white"/>
              </a:solidFill>
              <a:latin typeface="Franklin Gothic Medium" panose="020B060302010202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lang="en-US" sz="3300" dirty="0">
              <a:solidFill>
                <a:prstClr val="white"/>
              </a:solidFill>
              <a:latin typeface="Franklin Gothic Medium" panose="020B060302010202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r>
              <a:rPr lang="en-US" sz="2200" dirty="0">
                <a:solidFill>
                  <a:prstClr val="white"/>
                </a:solidFill>
                <a:latin typeface="Franklin Gothic Medium" panose="020B0603020102020204" pitchFamily="34" charset="0"/>
                <a:ea typeface="+mj-ea"/>
                <a:cs typeface="+mj-cs"/>
              </a:rPr>
              <a:t>Evan Albert, Director of Measurement and Data Analytics</a:t>
            </a:r>
          </a:p>
          <a:p>
            <a:pPr marL="0" marR="0" lvl="0" indent="0" algn="l" defTabSz="914400" rtl="0" eaLnBrk="1" fontAlgn="auto" latinLnBrk="0" hangingPunct="1">
              <a:lnSpc>
                <a:spcPct val="90000"/>
              </a:lnSpc>
              <a:spcBef>
                <a:spcPct val="0"/>
              </a:spcBef>
              <a:spcAft>
                <a:spcPts val="0"/>
              </a:spcAft>
              <a:buClrTx/>
              <a:buSzTx/>
              <a:buFontTx/>
              <a:buNone/>
              <a:tabLst/>
              <a:defRPr/>
            </a:pPr>
            <a:r>
              <a:rPr lang="en-US" sz="2200" dirty="0">
                <a:solidFill>
                  <a:prstClr val="white"/>
                </a:solidFill>
                <a:latin typeface="Franklin Gothic Medium" panose="020B0603020102020204" pitchFamily="34" charset="0"/>
                <a:ea typeface="+mj-ea"/>
                <a:cs typeface="+mj-cs"/>
              </a:rPr>
              <a:t>Dept. of Veterans Affairs, Veterans Experience Office</a:t>
            </a:r>
          </a:p>
          <a:p>
            <a:pPr marL="0" marR="0" lvl="0" indent="0" algn="l" defTabSz="914400" rtl="0" eaLnBrk="1" fontAlgn="auto" latinLnBrk="0" hangingPunct="1">
              <a:lnSpc>
                <a:spcPct val="90000"/>
              </a:lnSpc>
              <a:spcBef>
                <a:spcPct val="0"/>
              </a:spcBef>
              <a:spcAft>
                <a:spcPts val="0"/>
              </a:spcAft>
              <a:buClrTx/>
              <a:buSzTx/>
              <a:buFontTx/>
              <a:buNone/>
              <a:tabLst/>
              <a:defRPr/>
            </a:pPr>
            <a:r>
              <a:rPr lang="en-US" sz="2200" dirty="0">
                <a:solidFill>
                  <a:prstClr val="white"/>
                </a:solidFill>
                <a:latin typeface="Franklin Gothic Medium" panose="020B0603020102020204" pitchFamily="34" charset="0"/>
                <a:ea typeface="+mj-ea"/>
                <a:cs typeface="+mj-cs"/>
              </a:rPr>
              <a:t>Evan.Albert@va.gov</a:t>
            </a:r>
          </a:p>
          <a:p>
            <a:pPr marL="0" marR="0" lvl="0" indent="0" algn="l" defTabSz="914400" rtl="0" eaLnBrk="1" fontAlgn="auto" latinLnBrk="0" hangingPunct="1">
              <a:lnSpc>
                <a:spcPct val="90000"/>
              </a:lnSpc>
              <a:spcBef>
                <a:spcPct val="0"/>
              </a:spcBef>
              <a:spcAft>
                <a:spcPts val="0"/>
              </a:spcAft>
              <a:buClrTx/>
              <a:buSzTx/>
              <a:buFontTx/>
              <a:buNone/>
              <a:tabLst/>
              <a:defRPr/>
            </a:pPr>
            <a:r>
              <a:rPr lang="en-US" sz="2200" dirty="0">
                <a:solidFill>
                  <a:prstClr val="white"/>
                </a:solidFill>
                <a:latin typeface="Franklin Gothic Medium" panose="020B0603020102020204" pitchFamily="34" charset="0"/>
                <a:ea typeface="+mj-ea"/>
                <a:cs typeface="+mj-cs"/>
              </a:rPr>
              <a:t>Data Innovation Workshop</a:t>
            </a:r>
          </a:p>
          <a:p>
            <a:pPr marL="0" marR="0" lvl="0" indent="0" algn="l" defTabSz="914400" rtl="0" eaLnBrk="1" fontAlgn="auto" latinLnBrk="0" hangingPunct="1">
              <a:lnSpc>
                <a:spcPct val="90000"/>
              </a:lnSpc>
              <a:spcBef>
                <a:spcPct val="0"/>
              </a:spcBef>
              <a:spcAft>
                <a:spcPts val="0"/>
              </a:spcAft>
              <a:buClrTx/>
              <a:buSzTx/>
              <a:buFontTx/>
              <a:buNone/>
              <a:tabLst/>
              <a:defRPr/>
            </a:pPr>
            <a:r>
              <a:rPr lang="en-US" sz="2200" dirty="0">
                <a:solidFill>
                  <a:prstClr val="white"/>
                </a:solidFill>
                <a:latin typeface="Franklin Gothic Medium" panose="020B0603020102020204" pitchFamily="34" charset="0"/>
                <a:ea typeface="+mj-ea"/>
                <a:cs typeface="+mj-cs"/>
              </a:rPr>
              <a:t>February 23, 2023</a:t>
            </a:r>
          </a:p>
          <a:p>
            <a:pPr marL="0" marR="0" lvl="0" indent="0" algn="l" defTabSz="914400" rtl="0" eaLnBrk="1" fontAlgn="auto" latinLnBrk="0" hangingPunct="1">
              <a:lnSpc>
                <a:spcPct val="90000"/>
              </a:lnSpc>
              <a:spcBef>
                <a:spcPct val="0"/>
              </a:spcBef>
              <a:spcAft>
                <a:spcPts val="0"/>
              </a:spcAft>
              <a:buClrTx/>
              <a:buSzTx/>
              <a:buFontTx/>
              <a:buNone/>
              <a:tabLst/>
              <a:defRPr/>
            </a:pPr>
            <a:endParaRPr lang="en-US" sz="2200" dirty="0">
              <a:solidFill>
                <a:prstClr val="white"/>
              </a:solidFill>
              <a:latin typeface="Franklin Gothic Medium" panose="020B060302010202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lang="en-US" sz="2200" dirty="0">
              <a:solidFill>
                <a:prstClr val="white"/>
              </a:solidFill>
              <a:latin typeface="Franklin Gothic Medium" panose="020B060302010202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lang="en-US" sz="3300" dirty="0">
              <a:solidFill>
                <a:prstClr val="white"/>
              </a:solidFill>
              <a:latin typeface="Franklin Gothic Medium" panose="020B060302010202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lang="en-US" sz="3300" dirty="0">
              <a:solidFill>
                <a:prstClr val="white"/>
              </a:solidFill>
              <a:latin typeface="Franklin Gothic Medium" panose="020B060302010202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lang="en-US" sz="3300" dirty="0">
              <a:solidFill>
                <a:prstClr val="white"/>
              </a:solidFill>
              <a:latin typeface="Franklin Gothic Medium" panose="020B060302010202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lang="en-US" sz="3300" dirty="0">
              <a:solidFill>
                <a:prstClr val="white"/>
              </a:solidFill>
              <a:latin typeface="Franklin Gothic Medium" panose="020B060302010202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3300" b="1" i="0" u="none" strike="noStrike" kern="1200" cap="none" spc="80" normalizeH="0" baseline="0" noProof="0" dirty="0">
              <a:ln>
                <a:noFill/>
              </a:ln>
              <a:solidFill>
                <a:prstClr val="white"/>
              </a:solidFill>
              <a:effectLst/>
              <a:uLnTx/>
              <a:uFillTx/>
              <a:latin typeface="Franklin Gothic Medium" panose="020B0603020102020204" pitchFamily="34" charset="0"/>
              <a:ea typeface="+mj-ea"/>
              <a:cs typeface="+mj-c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3300" b="1" i="0" u="none" strike="noStrike" kern="1200" cap="none" spc="80" normalizeH="0" baseline="0" noProof="0" dirty="0">
              <a:ln>
                <a:noFill/>
              </a:ln>
              <a:solidFill>
                <a:prstClr val="white"/>
              </a:solidFill>
              <a:effectLst/>
              <a:uLnTx/>
              <a:uFillTx/>
              <a:latin typeface="Franklin Gothic Medium" panose="020B0603020102020204" pitchFamily="34" charset="0"/>
              <a:ea typeface="+mj-ea"/>
              <a:cs typeface="+mj-cs"/>
            </a:endParaRPr>
          </a:p>
        </p:txBody>
      </p:sp>
      <p:sp>
        <p:nvSpPr>
          <p:cNvPr id="11" name="TextBox 10">
            <a:extLst>
              <a:ext uri="{FF2B5EF4-FFF2-40B4-BE49-F238E27FC236}">
                <a16:creationId xmlns:a16="http://schemas.microsoft.com/office/drawing/2014/main" id="{A97916F4-351D-47E1-83C1-DDD59736D5CB}"/>
              </a:ext>
            </a:extLst>
          </p:cNvPr>
          <p:cNvSpPr txBox="1"/>
          <p:nvPr/>
        </p:nvSpPr>
        <p:spPr>
          <a:xfrm>
            <a:off x="3695700" y="6267708"/>
            <a:ext cx="4800600" cy="4985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20" b="0" i="0" u="none" strike="noStrike" kern="1200" cap="none" spc="0" normalizeH="0" baseline="0" noProof="0">
                <a:ln>
                  <a:noFill/>
                </a:ln>
                <a:solidFill>
                  <a:prstClr val="white"/>
                </a:solidFill>
                <a:effectLst/>
                <a:uLnTx/>
                <a:uFillTx/>
                <a:latin typeface="Calibri" panose="020F0502020204030204"/>
                <a:ea typeface="+mn-ea"/>
                <a:cs typeface="+mn-cs"/>
              </a:rPr>
              <a:t>For Internal VA Use Only—Working Draft, Pre-Decisional, Deliberative Document</a:t>
            </a:r>
          </a:p>
        </p:txBody>
      </p:sp>
    </p:spTree>
    <p:extLst>
      <p:ext uri="{BB962C8B-B14F-4D97-AF65-F5344CB8AC3E}">
        <p14:creationId xmlns:p14="http://schemas.microsoft.com/office/powerpoint/2010/main" val="4005191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E71EA0-1F6D-4CC9-8411-EB30FC772841}"/>
              </a:ext>
            </a:extLst>
          </p:cNvPr>
          <p:cNvSpPr>
            <a:spLocks noGrp="1"/>
          </p:cNvSpPr>
          <p:nvPr>
            <p:ph type="sldNum" sz="quarter" idx="12"/>
          </p:nvPr>
        </p:nvSpPr>
        <p:spPr>
          <a:xfrm>
            <a:off x="6937831" y="5291425"/>
            <a:ext cx="2133600" cy="30427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09728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1097280" rtl="0" eaLnBrk="1" fontAlgn="auto" latinLnBrk="0" hangingPunct="1">
                <a:lnSpc>
                  <a:spcPct val="100000"/>
                </a:lnSpc>
                <a:spcBef>
                  <a:spcPts val="0"/>
                </a:spcBef>
                <a:spcAft>
                  <a:spcPts val="0"/>
                </a:spcAft>
                <a:buClrTx/>
                <a:buSzTx/>
                <a:buFontTx/>
                <a:buNone/>
                <a:tabLst/>
                <a:defRPr/>
              </a:pPr>
              <a:t>10</a:t>
            </a:fld>
            <a:endParaRPr kumimoji="0" lang="en-US" sz="144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a:extLst>
              <a:ext uri="{FF2B5EF4-FFF2-40B4-BE49-F238E27FC236}">
                <a16:creationId xmlns:a16="http://schemas.microsoft.com/office/drawing/2014/main" id="{A0C003DC-3AFA-4761-B74A-DE3951D67137}"/>
              </a:ext>
            </a:extLst>
          </p:cNvPr>
          <p:cNvSpPr>
            <a:spLocks noGrp="1"/>
          </p:cNvSpPr>
          <p:nvPr>
            <p:ph type="title"/>
          </p:nvPr>
        </p:nvSpPr>
        <p:spPr/>
        <p:txBody>
          <a:bodyPr/>
          <a:lstStyle/>
          <a:p>
            <a:r>
              <a:rPr lang="en-US" sz="2880">
                <a:solidFill>
                  <a:srgbClr val="FFFFFF"/>
                </a:solidFill>
              </a:rPr>
              <a:t>Analysis of Friction</a:t>
            </a:r>
          </a:p>
        </p:txBody>
      </p:sp>
      <p:sp>
        <p:nvSpPr>
          <p:cNvPr id="5" name="Rectangle 4">
            <a:extLst>
              <a:ext uri="{FF2B5EF4-FFF2-40B4-BE49-F238E27FC236}">
                <a16:creationId xmlns:a16="http://schemas.microsoft.com/office/drawing/2014/main" id="{2756F175-C511-40E9-8689-C28FCFBBEE64}"/>
              </a:ext>
            </a:extLst>
          </p:cNvPr>
          <p:cNvSpPr/>
          <p:nvPr/>
        </p:nvSpPr>
        <p:spPr>
          <a:xfrm>
            <a:off x="609600" y="685800"/>
            <a:ext cx="10972800" cy="548640"/>
          </a:xfrm>
          <a:prstGeom prst="rect">
            <a:avLst/>
          </a:prstGeom>
          <a:solidFill>
            <a:srgbClr val="C626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Causes</a:t>
            </a:r>
          </a:p>
        </p:txBody>
      </p:sp>
      <p:sp>
        <p:nvSpPr>
          <p:cNvPr id="8" name="Rectangle 7">
            <a:extLst>
              <a:ext uri="{FF2B5EF4-FFF2-40B4-BE49-F238E27FC236}">
                <a16:creationId xmlns:a16="http://schemas.microsoft.com/office/drawing/2014/main" id="{2BA02AA1-A321-46F6-A3A3-760EAF6B8AFE}"/>
              </a:ext>
            </a:extLst>
          </p:cNvPr>
          <p:cNvSpPr/>
          <p:nvPr/>
        </p:nvSpPr>
        <p:spPr>
          <a:xfrm>
            <a:off x="602525" y="3429000"/>
            <a:ext cx="10979874" cy="548640"/>
          </a:xfrm>
          <a:prstGeom prst="rect">
            <a:avLst/>
          </a:prstGeom>
          <a:solidFill>
            <a:srgbClr val="C626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Common Recommendations</a:t>
            </a:r>
          </a:p>
        </p:txBody>
      </p:sp>
      <p:sp>
        <p:nvSpPr>
          <p:cNvPr id="2" name="TextBox 1">
            <a:extLst>
              <a:ext uri="{FF2B5EF4-FFF2-40B4-BE49-F238E27FC236}">
                <a16:creationId xmlns:a16="http://schemas.microsoft.com/office/drawing/2014/main" id="{BA7A7389-A43D-47D0-A2CF-15671EC3E1E6}"/>
              </a:ext>
            </a:extLst>
          </p:cNvPr>
          <p:cNvSpPr txBox="1"/>
          <p:nvPr/>
        </p:nvSpPr>
        <p:spPr>
          <a:xfrm>
            <a:off x="649604" y="1271089"/>
            <a:ext cx="10647046" cy="2160591"/>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Veterans inferred that staff shortages or lack of interest were the main cause of friction such as long phone wait times or non-returned phone calls.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Veterans generally wanted to reduce the number of steps and complexity to receive an appointment such as being able to reschedule appointments online or a single direct number to call when cancelled.</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Additionally, many veterans questioned why the onus was on them to reschedule and not simply scheduled automatically at the time of cancellation.</a:t>
            </a:r>
          </a:p>
        </p:txBody>
      </p:sp>
      <p:sp>
        <p:nvSpPr>
          <p:cNvPr id="9" name="TextBox 8">
            <a:extLst>
              <a:ext uri="{FF2B5EF4-FFF2-40B4-BE49-F238E27FC236}">
                <a16:creationId xmlns:a16="http://schemas.microsoft.com/office/drawing/2014/main" id="{FE7DC1C8-D3F9-459D-82D5-6D9573CF0583}"/>
              </a:ext>
            </a:extLst>
          </p:cNvPr>
          <p:cNvSpPr txBox="1"/>
          <p:nvPr/>
        </p:nvSpPr>
        <p:spPr>
          <a:xfrm>
            <a:off x="649604" y="4164980"/>
            <a:ext cx="9921240" cy="1569660"/>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Shorter phone wait times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Automatic rescheduling at time of cancellation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Clearer location instructions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Electronic medical portal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92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Tree>
    <p:extLst>
      <p:ext uri="{BB962C8B-B14F-4D97-AF65-F5344CB8AC3E}">
        <p14:creationId xmlns:p14="http://schemas.microsoft.com/office/powerpoint/2010/main" val="1643220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E71EA0-1F6D-4CC9-8411-EB30FC772841}"/>
              </a:ext>
            </a:extLst>
          </p:cNvPr>
          <p:cNvSpPr>
            <a:spLocks noGrp="1"/>
          </p:cNvSpPr>
          <p:nvPr>
            <p:ph type="sldNum" sz="quarter" idx="12"/>
          </p:nvPr>
        </p:nvSpPr>
        <p:spPr>
          <a:xfrm>
            <a:off x="6937831" y="5291425"/>
            <a:ext cx="2133600" cy="30427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09728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1097280" rtl="0" eaLnBrk="1" fontAlgn="auto" latinLnBrk="0" hangingPunct="1">
                <a:lnSpc>
                  <a:spcPct val="100000"/>
                </a:lnSpc>
                <a:spcBef>
                  <a:spcPts val="0"/>
                </a:spcBef>
                <a:spcAft>
                  <a:spcPts val="0"/>
                </a:spcAft>
                <a:buClrTx/>
                <a:buSzTx/>
                <a:buFontTx/>
                <a:buNone/>
                <a:tabLst/>
                <a:defRPr/>
              </a:pPr>
              <a:t>11</a:t>
            </a:fld>
            <a:endParaRPr kumimoji="0" lang="en-US" sz="144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a:extLst>
              <a:ext uri="{FF2B5EF4-FFF2-40B4-BE49-F238E27FC236}">
                <a16:creationId xmlns:a16="http://schemas.microsoft.com/office/drawing/2014/main" id="{A0C003DC-3AFA-4761-B74A-DE3951D67137}"/>
              </a:ext>
            </a:extLst>
          </p:cNvPr>
          <p:cNvSpPr>
            <a:spLocks noGrp="1"/>
          </p:cNvSpPr>
          <p:nvPr>
            <p:ph type="title"/>
          </p:nvPr>
        </p:nvSpPr>
        <p:spPr/>
        <p:txBody>
          <a:bodyPr/>
          <a:lstStyle/>
          <a:p>
            <a:r>
              <a:rPr lang="en-US" sz="2880">
                <a:solidFill>
                  <a:srgbClr val="FFFFFF"/>
                </a:solidFill>
              </a:rPr>
              <a:t>Analysis of Friction</a:t>
            </a:r>
          </a:p>
        </p:txBody>
      </p:sp>
      <p:sp>
        <p:nvSpPr>
          <p:cNvPr id="5" name="Rectangle 4">
            <a:extLst>
              <a:ext uri="{FF2B5EF4-FFF2-40B4-BE49-F238E27FC236}">
                <a16:creationId xmlns:a16="http://schemas.microsoft.com/office/drawing/2014/main" id="{2756F175-C511-40E9-8689-C28FCFBBEE64}"/>
              </a:ext>
            </a:extLst>
          </p:cNvPr>
          <p:cNvSpPr/>
          <p:nvPr/>
        </p:nvSpPr>
        <p:spPr>
          <a:xfrm>
            <a:off x="609601" y="685800"/>
            <a:ext cx="10972799" cy="548640"/>
          </a:xfrm>
          <a:prstGeom prst="rect">
            <a:avLst/>
          </a:prstGeom>
          <a:solidFill>
            <a:srgbClr val="C626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Summary</a:t>
            </a:r>
          </a:p>
        </p:txBody>
      </p:sp>
      <p:sp>
        <p:nvSpPr>
          <p:cNvPr id="6" name="TextBox 5">
            <a:extLst>
              <a:ext uri="{FF2B5EF4-FFF2-40B4-BE49-F238E27FC236}">
                <a16:creationId xmlns:a16="http://schemas.microsoft.com/office/drawing/2014/main" id="{9417CF03-5565-453D-82E0-00948124430A}"/>
              </a:ext>
            </a:extLst>
          </p:cNvPr>
          <p:cNvSpPr txBox="1"/>
          <p:nvPr/>
        </p:nvSpPr>
        <p:spPr>
          <a:xfrm>
            <a:off x="1272541" y="1520191"/>
            <a:ext cx="9726930" cy="10895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60" b="0" i="1" u="none" strike="noStrike" kern="1200" cap="none" spc="0" normalizeH="0" baseline="0" noProof="0" dirty="0">
                <a:ln>
                  <a:noFill/>
                </a:ln>
                <a:solidFill>
                  <a:prstClr val="black"/>
                </a:solidFill>
                <a:effectLst/>
                <a:uLnTx/>
                <a:uFillTx/>
                <a:latin typeface="Calibri" panose="020F0502020204030204"/>
                <a:ea typeface="+mn-ea"/>
                <a:cs typeface="+mn-cs"/>
              </a:rPr>
              <a:t>Veterans view anything that makes the process of rescheduling longer or more complex negatively. </a:t>
            </a:r>
            <a:r>
              <a:rPr kumimoji="0" lang="en-US" sz="2160" b="0" i="1" u="none" strike="noStrike" kern="1200" cap="none" spc="0" normalizeH="0" baseline="0" noProof="0" dirty="0">
                <a:ln>
                  <a:noFill/>
                </a:ln>
                <a:solidFill>
                  <a:srgbClr val="FF0000"/>
                </a:solidFill>
                <a:effectLst/>
                <a:uLnTx/>
                <a:uFillTx/>
                <a:latin typeface="Calibri" panose="020F0502020204030204"/>
                <a:ea typeface="+mn-ea"/>
                <a:cs typeface="+mn-cs"/>
              </a:rPr>
              <a:t>Shorter phone wait times </a:t>
            </a:r>
            <a:r>
              <a:rPr kumimoji="0" lang="en-US" sz="2160" b="0" i="1" u="none" strike="noStrike" kern="1200" cap="none" spc="0" normalizeH="0" baseline="0" noProof="0" dirty="0">
                <a:ln>
                  <a:noFill/>
                </a:ln>
                <a:solidFill>
                  <a:prstClr val="black"/>
                </a:solidFill>
                <a:effectLst/>
                <a:uLnTx/>
                <a:uFillTx/>
                <a:latin typeface="Calibri" panose="020F0502020204030204"/>
                <a:ea typeface="+mn-ea"/>
                <a:cs typeface="+mn-cs"/>
              </a:rPr>
              <a:t>was the most common suggestion to improve ease.</a:t>
            </a:r>
          </a:p>
        </p:txBody>
      </p:sp>
    </p:spTree>
    <p:extLst>
      <p:ext uri="{BB962C8B-B14F-4D97-AF65-F5344CB8AC3E}">
        <p14:creationId xmlns:p14="http://schemas.microsoft.com/office/powerpoint/2010/main" val="4241937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E71EA0-1F6D-4CC9-8411-EB30FC772841}"/>
              </a:ext>
            </a:extLst>
          </p:cNvPr>
          <p:cNvSpPr>
            <a:spLocks noGrp="1"/>
          </p:cNvSpPr>
          <p:nvPr>
            <p:ph type="sldNum" sz="quarter" idx="12"/>
          </p:nvPr>
        </p:nvSpPr>
        <p:spPr>
          <a:xfrm>
            <a:off x="6937831" y="5291425"/>
            <a:ext cx="2133600" cy="30427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09728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1097280" rtl="0" eaLnBrk="1" fontAlgn="auto" latinLnBrk="0" hangingPunct="1">
                <a:lnSpc>
                  <a:spcPct val="100000"/>
                </a:lnSpc>
                <a:spcBef>
                  <a:spcPts val="0"/>
                </a:spcBef>
                <a:spcAft>
                  <a:spcPts val="0"/>
                </a:spcAft>
                <a:buClrTx/>
                <a:buSzTx/>
                <a:buFontTx/>
                <a:buNone/>
                <a:tabLst/>
                <a:defRPr/>
              </a:pPr>
              <a:t>12</a:t>
            </a:fld>
            <a:endParaRPr kumimoji="0" lang="en-US" sz="144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a:extLst>
              <a:ext uri="{FF2B5EF4-FFF2-40B4-BE49-F238E27FC236}">
                <a16:creationId xmlns:a16="http://schemas.microsoft.com/office/drawing/2014/main" id="{A0C003DC-3AFA-4761-B74A-DE3951D67137}"/>
              </a:ext>
            </a:extLst>
          </p:cNvPr>
          <p:cNvSpPr>
            <a:spLocks noGrp="1"/>
          </p:cNvSpPr>
          <p:nvPr>
            <p:ph type="title"/>
          </p:nvPr>
        </p:nvSpPr>
        <p:spPr/>
        <p:txBody>
          <a:bodyPr/>
          <a:lstStyle/>
          <a:p>
            <a:r>
              <a:rPr lang="en-US" sz="2880">
                <a:solidFill>
                  <a:srgbClr val="FFFFFF"/>
                </a:solidFill>
              </a:rPr>
              <a:t>Analysis of Impact on Quality of Care</a:t>
            </a:r>
          </a:p>
        </p:txBody>
      </p:sp>
      <p:sp>
        <p:nvSpPr>
          <p:cNvPr id="5" name="Rectangle 4">
            <a:extLst>
              <a:ext uri="{FF2B5EF4-FFF2-40B4-BE49-F238E27FC236}">
                <a16:creationId xmlns:a16="http://schemas.microsoft.com/office/drawing/2014/main" id="{2756F175-C511-40E9-8689-C28FCFBBEE64}"/>
              </a:ext>
            </a:extLst>
          </p:cNvPr>
          <p:cNvSpPr/>
          <p:nvPr/>
        </p:nvSpPr>
        <p:spPr>
          <a:xfrm>
            <a:off x="609600" y="685800"/>
            <a:ext cx="10972800" cy="548640"/>
          </a:xfrm>
          <a:prstGeom prst="rect">
            <a:avLst/>
          </a:prstGeom>
          <a:solidFill>
            <a:srgbClr val="F7955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Key Findings</a:t>
            </a:r>
          </a:p>
        </p:txBody>
      </p:sp>
      <p:sp>
        <p:nvSpPr>
          <p:cNvPr id="6" name="Flowchart: Connector 5">
            <a:extLst>
              <a:ext uri="{FF2B5EF4-FFF2-40B4-BE49-F238E27FC236}">
                <a16:creationId xmlns:a16="http://schemas.microsoft.com/office/drawing/2014/main" id="{A61DA91A-3907-45B3-B9BD-7949FD089177}"/>
              </a:ext>
            </a:extLst>
          </p:cNvPr>
          <p:cNvSpPr/>
          <p:nvPr/>
        </p:nvSpPr>
        <p:spPr>
          <a:xfrm>
            <a:off x="8199121" y="2011681"/>
            <a:ext cx="3104387" cy="2996946"/>
          </a:xfrm>
          <a:prstGeom prst="flowChartConnector">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Multiple Cancellations</a:t>
            </a:r>
          </a:p>
        </p:txBody>
      </p:sp>
      <p:sp>
        <p:nvSpPr>
          <p:cNvPr id="10" name="TextBox 9">
            <a:extLst>
              <a:ext uri="{FF2B5EF4-FFF2-40B4-BE49-F238E27FC236}">
                <a16:creationId xmlns:a16="http://schemas.microsoft.com/office/drawing/2014/main" id="{7A69723C-8F04-4DED-B521-B06F8C159CCA}"/>
              </a:ext>
            </a:extLst>
          </p:cNvPr>
          <p:cNvSpPr txBox="1"/>
          <p:nvPr/>
        </p:nvSpPr>
        <p:spPr>
          <a:xfrm>
            <a:off x="888493" y="1508762"/>
            <a:ext cx="7139177" cy="4247317"/>
          </a:xfrm>
          <a:prstGeom prst="rect">
            <a:avLst/>
          </a:prstGeom>
          <a:noFill/>
        </p:spPr>
        <p:txBody>
          <a:bodyPr wrap="square" lIns="109728" tIns="54864" rIns="109728" bIns="54864" rtlCol="0" anchor="t">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a:ln>
                  <a:noFill/>
                </a:ln>
                <a:solidFill>
                  <a:prstClr val="black"/>
                </a:solidFill>
                <a:effectLst/>
                <a:uLnTx/>
                <a:uFillTx/>
                <a:latin typeface="Calibri" panose="020F0502020204030204"/>
                <a:ea typeface="+mn-ea"/>
                <a:cs typeface="+mn-cs"/>
              </a:rPr>
              <a:t>Impact on Quality of Care was the least numerous but most negative cluster.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60" b="0" i="0" u="none" strike="noStrike" kern="1200" cap="none" spc="0" normalizeH="0" baseline="0" noProof="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a:ln>
                  <a:noFill/>
                </a:ln>
                <a:solidFill>
                  <a:prstClr val="black"/>
                </a:solidFill>
                <a:effectLst/>
                <a:uLnTx/>
                <a:uFillTx/>
                <a:latin typeface="Calibri" panose="020F0502020204030204"/>
                <a:ea typeface="+mn-ea"/>
                <a:cs typeface="+mn-cs"/>
              </a:rPr>
              <a:t>Veterans were particularly concerned if they believed that the cancellation and delay impacted the quality of care such as:</a:t>
            </a:r>
          </a:p>
          <a:p>
            <a:pPr marL="89154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a:ln>
                  <a:noFill/>
                </a:ln>
                <a:solidFill>
                  <a:prstClr val="black"/>
                </a:solidFill>
                <a:effectLst/>
                <a:uLnTx/>
                <a:uFillTx/>
                <a:latin typeface="Calibri" panose="020F0502020204030204"/>
                <a:ea typeface="+mn-ea"/>
                <a:cs typeface="+mn-cs"/>
              </a:rPr>
              <a:t>Multiple cancellations delaying a time sensitive issue such as physical therapy.</a:t>
            </a:r>
          </a:p>
          <a:p>
            <a:pPr marL="89154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a:ln>
                  <a:noFill/>
                </a:ln>
                <a:solidFill>
                  <a:prstClr val="black"/>
                </a:solidFill>
                <a:effectLst/>
                <a:uLnTx/>
                <a:uFillTx/>
                <a:latin typeface="Calibri" panose="020F0502020204030204"/>
                <a:ea typeface="+mn-ea"/>
                <a:cs typeface="+mn-cs"/>
              </a:rPr>
              <a:t>Running out of medications between appointments.</a:t>
            </a:r>
          </a:p>
          <a:p>
            <a:pPr marL="89154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a:ln>
                  <a:noFill/>
                </a:ln>
                <a:solidFill>
                  <a:prstClr val="black"/>
                </a:solidFill>
                <a:effectLst/>
                <a:uLnTx/>
                <a:uFillTx/>
                <a:latin typeface="Calibri" panose="020F0502020204030204"/>
                <a:ea typeface="+mn-ea"/>
                <a:cs typeface="+mn-cs"/>
              </a:rPr>
              <a:t>Inability to receive mental health services during a time of crisis.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60" b="0" i="0" u="none" strike="noStrike" kern="1200" cap="none" spc="0" normalizeH="0" baseline="0" noProof="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6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3393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E71EA0-1F6D-4CC9-8411-EB30FC772841}"/>
              </a:ext>
            </a:extLst>
          </p:cNvPr>
          <p:cNvSpPr>
            <a:spLocks noGrp="1"/>
          </p:cNvSpPr>
          <p:nvPr>
            <p:ph type="sldNum" sz="quarter" idx="12"/>
          </p:nvPr>
        </p:nvSpPr>
        <p:spPr>
          <a:xfrm>
            <a:off x="6937831" y="5291425"/>
            <a:ext cx="2133600" cy="30427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09728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1097280" rtl="0" eaLnBrk="1" fontAlgn="auto" latinLnBrk="0" hangingPunct="1">
                <a:lnSpc>
                  <a:spcPct val="100000"/>
                </a:lnSpc>
                <a:spcBef>
                  <a:spcPts val="0"/>
                </a:spcBef>
                <a:spcAft>
                  <a:spcPts val="0"/>
                </a:spcAft>
                <a:buClrTx/>
                <a:buSzTx/>
                <a:buFontTx/>
                <a:buNone/>
                <a:tabLst/>
                <a:defRPr/>
              </a:pPr>
              <a:t>13</a:t>
            </a:fld>
            <a:endParaRPr kumimoji="0" lang="en-US" sz="144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a:extLst>
              <a:ext uri="{FF2B5EF4-FFF2-40B4-BE49-F238E27FC236}">
                <a16:creationId xmlns:a16="http://schemas.microsoft.com/office/drawing/2014/main" id="{A0C003DC-3AFA-4761-B74A-DE3951D67137}"/>
              </a:ext>
            </a:extLst>
          </p:cNvPr>
          <p:cNvSpPr>
            <a:spLocks noGrp="1"/>
          </p:cNvSpPr>
          <p:nvPr>
            <p:ph type="title"/>
          </p:nvPr>
        </p:nvSpPr>
        <p:spPr/>
        <p:txBody>
          <a:bodyPr/>
          <a:lstStyle/>
          <a:p>
            <a:r>
              <a:rPr lang="en-US" sz="2880">
                <a:solidFill>
                  <a:srgbClr val="FFFFFF"/>
                </a:solidFill>
              </a:rPr>
              <a:t>Analysis of Impact on Quality of Care</a:t>
            </a:r>
          </a:p>
        </p:txBody>
      </p:sp>
      <p:sp>
        <p:nvSpPr>
          <p:cNvPr id="5" name="Rectangle 4">
            <a:extLst>
              <a:ext uri="{FF2B5EF4-FFF2-40B4-BE49-F238E27FC236}">
                <a16:creationId xmlns:a16="http://schemas.microsoft.com/office/drawing/2014/main" id="{2756F175-C511-40E9-8689-C28FCFBBEE64}"/>
              </a:ext>
            </a:extLst>
          </p:cNvPr>
          <p:cNvSpPr/>
          <p:nvPr/>
        </p:nvSpPr>
        <p:spPr>
          <a:xfrm>
            <a:off x="609599" y="685800"/>
            <a:ext cx="10972800" cy="548640"/>
          </a:xfrm>
          <a:prstGeom prst="rect">
            <a:avLst/>
          </a:prstGeom>
          <a:solidFill>
            <a:srgbClr val="F7955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Summary</a:t>
            </a:r>
          </a:p>
        </p:txBody>
      </p:sp>
      <p:sp>
        <p:nvSpPr>
          <p:cNvPr id="2" name="TextBox 1">
            <a:extLst>
              <a:ext uri="{FF2B5EF4-FFF2-40B4-BE49-F238E27FC236}">
                <a16:creationId xmlns:a16="http://schemas.microsoft.com/office/drawing/2014/main" id="{DB88746E-C4BD-46C0-BFE5-80439325699C}"/>
              </a:ext>
            </a:extLst>
          </p:cNvPr>
          <p:cNvSpPr txBox="1"/>
          <p:nvPr/>
        </p:nvSpPr>
        <p:spPr>
          <a:xfrm>
            <a:off x="1129665" y="1868447"/>
            <a:ext cx="9932670" cy="10895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60" b="0" i="1" u="none" strike="noStrike" kern="1200" cap="none" spc="0" normalizeH="0" baseline="0" noProof="0">
                <a:ln>
                  <a:noFill/>
                </a:ln>
                <a:solidFill>
                  <a:prstClr val="black"/>
                </a:solidFill>
                <a:effectLst/>
                <a:uLnTx/>
                <a:uFillTx/>
                <a:latin typeface="Calibri" panose="020F0502020204030204"/>
                <a:ea typeface="+mn-ea"/>
                <a:cs typeface="+mn-cs"/>
              </a:rPr>
              <a:t>The most negative comments were by veterans </a:t>
            </a:r>
            <a:r>
              <a:rPr kumimoji="0" lang="en-US" sz="2160" b="0" i="1" u="none" strike="noStrike" kern="1200" cap="none" spc="0" normalizeH="0" baseline="0" noProof="0">
                <a:ln>
                  <a:noFill/>
                </a:ln>
                <a:solidFill>
                  <a:srgbClr val="FF0000"/>
                </a:solidFill>
                <a:effectLst/>
                <a:uLnTx/>
                <a:uFillTx/>
                <a:latin typeface="Calibri" panose="020F0502020204030204"/>
                <a:ea typeface="+mn-ea"/>
                <a:cs typeface="+mn-cs"/>
              </a:rPr>
              <a:t>who believed that the cancellation and delays impacted their quality of care </a:t>
            </a:r>
            <a:r>
              <a:rPr kumimoji="0" lang="en-US" sz="2160" b="0" i="1" u="none" strike="noStrike" kern="1200" cap="none" spc="0" normalizeH="0" baseline="0" noProof="0">
                <a:ln>
                  <a:noFill/>
                </a:ln>
                <a:solidFill>
                  <a:prstClr val="black"/>
                </a:solidFill>
                <a:effectLst/>
                <a:uLnTx/>
                <a:uFillTx/>
                <a:latin typeface="Calibri" panose="020F0502020204030204"/>
                <a:ea typeface="+mn-ea"/>
                <a:cs typeface="+mn-cs"/>
              </a:rPr>
              <a:t>such as those going through a mental health crisis or were at risk for losing their medications.</a:t>
            </a:r>
          </a:p>
        </p:txBody>
      </p:sp>
    </p:spTree>
    <p:extLst>
      <p:ext uri="{BB962C8B-B14F-4D97-AF65-F5344CB8AC3E}">
        <p14:creationId xmlns:p14="http://schemas.microsoft.com/office/powerpoint/2010/main" val="3878890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E71EA0-1F6D-4CC9-8411-EB30FC772841}"/>
              </a:ext>
            </a:extLst>
          </p:cNvPr>
          <p:cNvSpPr>
            <a:spLocks noGrp="1"/>
          </p:cNvSpPr>
          <p:nvPr>
            <p:ph type="sldNum" sz="quarter" idx="12"/>
          </p:nvPr>
        </p:nvSpPr>
        <p:spPr>
          <a:xfrm>
            <a:off x="6937831" y="5291425"/>
            <a:ext cx="2133600" cy="30427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09728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1097280" rtl="0" eaLnBrk="1" fontAlgn="auto" latinLnBrk="0" hangingPunct="1">
                <a:lnSpc>
                  <a:spcPct val="100000"/>
                </a:lnSpc>
                <a:spcBef>
                  <a:spcPts val="0"/>
                </a:spcBef>
                <a:spcAft>
                  <a:spcPts val="0"/>
                </a:spcAft>
                <a:buClrTx/>
                <a:buSzTx/>
                <a:buFontTx/>
                <a:buNone/>
                <a:tabLst/>
                <a:defRPr/>
              </a:pPr>
              <a:t>14</a:t>
            </a:fld>
            <a:endParaRPr kumimoji="0" lang="en-US" sz="144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a:extLst>
              <a:ext uri="{FF2B5EF4-FFF2-40B4-BE49-F238E27FC236}">
                <a16:creationId xmlns:a16="http://schemas.microsoft.com/office/drawing/2014/main" id="{A0C003DC-3AFA-4761-B74A-DE3951D67137}"/>
              </a:ext>
            </a:extLst>
          </p:cNvPr>
          <p:cNvSpPr>
            <a:spLocks noGrp="1"/>
          </p:cNvSpPr>
          <p:nvPr>
            <p:ph type="title"/>
          </p:nvPr>
        </p:nvSpPr>
        <p:spPr/>
        <p:txBody>
          <a:bodyPr/>
          <a:lstStyle/>
          <a:p>
            <a:r>
              <a:rPr lang="en-US" sz="2880">
                <a:solidFill>
                  <a:srgbClr val="FFFFFF"/>
                </a:solidFill>
              </a:rPr>
              <a:t>Conclusion and Recommendations</a:t>
            </a:r>
          </a:p>
        </p:txBody>
      </p:sp>
      <p:sp>
        <p:nvSpPr>
          <p:cNvPr id="6" name="TextBox 5">
            <a:extLst>
              <a:ext uri="{FF2B5EF4-FFF2-40B4-BE49-F238E27FC236}">
                <a16:creationId xmlns:a16="http://schemas.microsoft.com/office/drawing/2014/main" id="{3063727F-3602-4AFF-94E2-7F9F0DEE41C8}"/>
              </a:ext>
            </a:extLst>
          </p:cNvPr>
          <p:cNvSpPr txBox="1"/>
          <p:nvPr/>
        </p:nvSpPr>
        <p:spPr>
          <a:xfrm>
            <a:off x="786765" y="777240"/>
            <a:ext cx="10618470" cy="208672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Cancellation of Appointments are a negative predictor of trust due to the </a:t>
            </a:r>
            <a:r>
              <a:rPr kumimoji="0" lang="en-US" sz="2160" b="0" i="0" u="none" strike="noStrike" kern="1200" cap="none" spc="0" normalizeH="0" baseline="0" noProof="0" dirty="0">
                <a:ln>
                  <a:noFill/>
                </a:ln>
                <a:solidFill>
                  <a:srgbClr val="FF0000"/>
                </a:solidFill>
                <a:effectLst/>
                <a:uLnTx/>
                <a:uFillTx/>
                <a:latin typeface="Calibri" panose="020F0502020204030204"/>
                <a:ea typeface="+mn-ea"/>
                <a:cs typeface="+mn-cs"/>
              </a:rPr>
              <a:t>long wait time between rescheduling.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This effect is amplified if the veteran believes the delay will negatively impact </a:t>
            </a:r>
            <a:r>
              <a:rPr kumimoji="0" lang="en-US" sz="2160" b="0" i="0" u="none" strike="noStrike" kern="1200" cap="none" spc="0" normalizeH="0" baseline="0" noProof="0" dirty="0">
                <a:ln>
                  <a:noFill/>
                </a:ln>
                <a:solidFill>
                  <a:srgbClr val="FF0000"/>
                </a:solidFill>
                <a:effectLst/>
                <a:uLnTx/>
                <a:uFillTx/>
                <a:latin typeface="Calibri" panose="020F0502020204030204"/>
                <a:ea typeface="+mn-ea"/>
                <a:cs typeface="+mn-cs"/>
              </a:rPr>
              <a:t>the quality of their care</a:t>
            </a: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 such as jeopardizing mental health or medication refills.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In addition, the process of rescheduling is viewed by many as unnecessarily difficult due to </a:t>
            </a:r>
            <a:r>
              <a:rPr kumimoji="0" lang="en-US" sz="2160" b="0" i="0" u="none" strike="noStrike" kern="1200" cap="none" spc="0" normalizeH="0" baseline="0" noProof="0" dirty="0">
                <a:ln>
                  <a:noFill/>
                </a:ln>
                <a:solidFill>
                  <a:srgbClr val="FF0000"/>
                </a:solidFill>
                <a:effectLst/>
                <a:uLnTx/>
                <a:uFillTx/>
                <a:latin typeface="Calibri" panose="020F0502020204030204"/>
                <a:ea typeface="+mn-ea"/>
                <a:cs typeface="+mn-cs"/>
              </a:rPr>
              <a:t>long phone wait times </a:t>
            </a: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or </a:t>
            </a:r>
            <a:r>
              <a:rPr kumimoji="0" lang="en-US" sz="2160" b="0" i="0" u="none" strike="noStrike" kern="1200" cap="none" spc="0" normalizeH="0" baseline="0" noProof="0" dirty="0">
                <a:ln>
                  <a:noFill/>
                </a:ln>
                <a:solidFill>
                  <a:srgbClr val="FF0000"/>
                </a:solidFill>
                <a:effectLst/>
                <a:uLnTx/>
                <a:uFillTx/>
                <a:latin typeface="Calibri" panose="020F0502020204030204"/>
                <a:ea typeface="+mn-ea"/>
                <a:cs typeface="+mn-cs"/>
              </a:rPr>
              <a:t>lack of automatic rescheduling.</a:t>
            </a:r>
            <a:endPar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17386DF9-B9EE-46F5-8BE6-3AFBF614FF1E}"/>
              </a:ext>
            </a:extLst>
          </p:cNvPr>
          <p:cNvSpPr txBox="1"/>
          <p:nvPr/>
        </p:nvSpPr>
        <p:spPr>
          <a:xfrm>
            <a:off x="786765" y="3606237"/>
            <a:ext cx="10121264" cy="2751522"/>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Fewer cancellations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Shorter delays for appointments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Hiring more staff</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Electronic medical portal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Better online system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rPr>
              <a:t>Clearer instructions of location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92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92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D11CFF95-31D5-4095-95E3-1E75C3E0F36C}"/>
              </a:ext>
            </a:extLst>
          </p:cNvPr>
          <p:cNvSpPr/>
          <p:nvPr/>
        </p:nvSpPr>
        <p:spPr>
          <a:xfrm>
            <a:off x="609601" y="2999449"/>
            <a:ext cx="10972800" cy="548640"/>
          </a:xfrm>
          <a:prstGeom prst="rect">
            <a:avLst/>
          </a:prstGeom>
          <a:solidFill>
            <a:srgbClr val="003F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Common Veteran Recommendations</a:t>
            </a:r>
          </a:p>
        </p:txBody>
      </p:sp>
    </p:spTree>
    <p:extLst>
      <p:ext uri="{BB962C8B-B14F-4D97-AF65-F5344CB8AC3E}">
        <p14:creationId xmlns:p14="http://schemas.microsoft.com/office/powerpoint/2010/main" val="1510987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 name="Rectangle 83">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30EA39E7-964A-45F6-9CAC-8D89B1B99266}"/>
              </a:ext>
            </a:extLst>
          </p:cNvPr>
          <p:cNvSpPr>
            <a:spLocks noGrp="1"/>
          </p:cNvSpPr>
          <p:nvPr>
            <p:ph type="title"/>
          </p:nvPr>
        </p:nvSpPr>
        <p:spPr>
          <a:xfrm>
            <a:off x="161529" y="531104"/>
            <a:ext cx="11684001" cy="977845"/>
          </a:xfrm>
        </p:spPr>
        <p:txBody>
          <a:bodyPr vert="horz" lIns="91440" tIns="45720" rIns="91440" bIns="45720" rtlCol="0" anchor="ctr">
            <a:normAutofit/>
          </a:bodyPr>
          <a:lstStyle/>
          <a:p>
            <a:r>
              <a:rPr lang="en-US" sz="3100" b="1" kern="1200" dirty="0">
                <a:solidFill>
                  <a:schemeClr val="bg1"/>
                </a:solidFill>
                <a:effectLst/>
                <a:latin typeface="+mj-lt"/>
                <a:ea typeface="+mj-ea"/>
                <a:cs typeface="+mj-cs"/>
              </a:rPr>
              <a:t>Cardiology</a:t>
            </a:r>
            <a:r>
              <a:rPr lang="en-US" sz="3100" kern="1200" dirty="0">
                <a:solidFill>
                  <a:schemeClr val="bg1"/>
                </a:solidFill>
                <a:effectLst/>
                <a:latin typeface="+mj-lt"/>
                <a:ea typeface="+mj-ea"/>
                <a:cs typeface="+mj-cs"/>
              </a:rPr>
              <a:t> (303) </a:t>
            </a:r>
            <a:r>
              <a:rPr lang="en-US" sz="3100" b="1" kern="1200" dirty="0">
                <a:solidFill>
                  <a:schemeClr val="bg1"/>
                </a:solidFill>
                <a:effectLst/>
                <a:latin typeface="+mj-lt"/>
                <a:ea typeface="+mj-ea"/>
                <a:cs typeface="+mj-cs"/>
              </a:rPr>
              <a:t>Facilities with Highest Average Wait Time </a:t>
            </a:r>
            <a:r>
              <a:rPr lang="en-US" sz="3100" kern="1200" dirty="0">
                <a:solidFill>
                  <a:schemeClr val="bg1"/>
                </a:solidFill>
                <a:effectLst/>
                <a:latin typeface="+mj-lt"/>
                <a:ea typeface="+mj-ea"/>
                <a:cs typeface="+mj-cs"/>
              </a:rPr>
              <a:t>From PID</a:t>
            </a:r>
            <a:endParaRPr lang="en-US" sz="3600" i="1" kern="1200" dirty="0">
              <a:solidFill>
                <a:schemeClr val="bg1"/>
              </a:solidFill>
              <a:latin typeface="+mj-lt"/>
              <a:ea typeface="+mj-ea"/>
              <a:cs typeface="+mj-cs"/>
            </a:endParaRPr>
          </a:p>
        </p:txBody>
      </p:sp>
      <p:graphicFrame>
        <p:nvGraphicFramePr>
          <p:cNvPr id="8" name="Table 7">
            <a:extLst>
              <a:ext uri="{FF2B5EF4-FFF2-40B4-BE49-F238E27FC236}">
                <a16:creationId xmlns:a16="http://schemas.microsoft.com/office/drawing/2014/main" id="{A3E48A02-E35D-4243-99D2-70CAC0B8C8CE}"/>
              </a:ext>
            </a:extLst>
          </p:cNvPr>
          <p:cNvGraphicFramePr>
            <a:graphicFrameLocks noGrp="1"/>
          </p:cNvGraphicFramePr>
          <p:nvPr/>
        </p:nvGraphicFramePr>
        <p:xfrm>
          <a:off x="294244" y="1878330"/>
          <a:ext cx="11603514" cy="977846"/>
        </p:xfrm>
        <a:graphic>
          <a:graphicData uri="http://schemas.openxmlformats.org/drawingml/2006/table">
            <a:tbl>
              <a:tblPr firstRow="1" bandRow="1">
                <a:tableStyleId>{5C22544A-7EE6-4342-B048-85BDC9FD1C3A}</a:tableStyleId>
              </a:tblPr>
              <a:tblGrid>
                <a:gridCol w="2342607">
                  <a:extLst>
                    <a:ext uri="{9D8B030D-6E8A-4147-A177-3AD203B41FA5}">
                      <a16:colId xmlns:a16="http://schemas.microsoft.com/office/drawing/2014/main" val="69150053"/>
                    </a:ext>
                  </a:extLst>
                </a:gridCol>
                <a:gridCol w="1863634">
                  <a:extLst>
                    <a:ext uri="{9D8B030D-6E8A-4147-A177-3AD203B41FA5}">
                      <a16:colId xmlns:a16="http://schemas.microsoft.com/office/drawing/2014/main" val="353119485"/>
                    </a:ext>
                  </a:extLst>
                </a:gridCol>
                <a:gridCol w="2090057">
                  <a:extLst>
                    <a:ext uri="{9D8B030D-6E8A-4147-A177-3AD203B41FA5}">
                      <a16:colId xmlns:a16="http://schemas.microsoft.com/office/drawing/2014/main" val="716716333"/>
                    </a:ext>
                  </a:extLst>
                </a:gridCol>
                <a:gridCol w="1724297">
                  <a:extLst>
                    <a:ext uri="{9D8B030D-6E8A-4147-A177-3AD203B41FA5}">
                      <a16:colId xmlns:a16="http://schemas.microsoft.com/office/drawing/2014/main" val="4258884290"/>
                    </a:ext>
                  </a:extLst>
                </a:gridCol>
                <a:gridCol w="1776549">
                  <a:extLst>
                    <a:ext uri="{9D8B030D-6E8A-4147-A177-3AD203B41FA5}">
                      <a16:colId xmlns:a16="http://schemas.microsoft.com/office/drawing/2014/main" val="1440727100"/>
                    </a:ext>
                  </a:extLst>
                </a:gridCol>
                <a:gridCol w="1806370">
                  <a:extLst>
                    <a:ext uri="{9D8B030D-6E8A-4147-A177-3AD203B41FA5}">
                      <a16:colId xmlns:a16="http://schemas.microsoft.com/office/drawing/2014/main" val="1208545984"/>
                    </a:ext>
                  </a:extLst>
                </a:gridCol>
              </a:tblGrid>
              <a:tr h="440568">
                <a:tc>
                  <a:txBody>
                    <a:bodyPr/>
                    <a:lstStyle/>
                    <a:p>
                      <a:pPr marL="0" algn="ctr" defTabSz="914400" rtl="0" eaLnBrk="1" fontAlgn="ctr" latinLnBrk="0" hangingPunct="1"/>
                      <a:r>
                        <a:rPr lang="en-US" sz="1000" b="1" u="none" strike="noStrike" kern="1200" dirty="0">
                          <a:solidFill>
                            <a:srgbClr val="FFFFFF"/>
                          </a:solidFill>
                          <a:effectLst/>
                          <a:latin typeface="+mn-lt"/>
                          <a:ea typeface="+mn-ea"/>
                          <a:cs typeface="+mn-cs"/>
                        </a:rPr>
                        <a:t>Station</a:t>
                      </a:r>
                      <a:br>
                        <a:rPr lang="en-US" sz="1000" b="1" u="none" strike="noStrike" kern="1200" dirty="0">
                          <a:solidFill>
                            <a:srgbClr val="FFFFFF"/>
                          </a:solidFill>
                          <a:effectLst/>
                          <a:latin typeface="+mn-lt"/>
                          <a:ea typeface="+mn-ea"/>
                          <a:cs typeface="+mn-cs"/>
                        </a:rPr>
                      </a:br>
                      <a:r>
                        <a:rPr lang="en-US" sz="1000" b="1" u="none" strike="noStrike" kern="1200" dirty="0">
                          <a:solidFill>
                            <a:srgbClr val="FFFFFF"/>
                          </a:solidFill>
                          <a:effectLst/>
                          <a:latin typeface="+mn-lt"/>
                          <a:ea typeface="+mn-ea"/>
                          <a:cs typeface="+mn-cs"/>
                        </a:rPr>
                        <a:t>(Prop Rank) (Avg WT Rank)</a:t>
                      </a:r>
                    </a:p>
                  </a:txBody>
                  <a:tcPr marL="7620" marR="7620" marT="7620" marB="0" anchor="b"/>
                </a:tc>
                <a:tc>
                  <a:txBody>
                    <a:bodyPr/>
                    <a:lstStyle/>
                    <a:p>
                      <a:pPr algn="ctr" fontAlgn="ctr"/>
                      <a:r>
                        <a:rPr lang="en-US" sz="1000" b="1" u="none" strike="noStrike" dirty="0">
                          <a:solidFill>
                            <a:srgbClr val="FFFFFF"/>
                          </a:solidFill>
                          <a:effectLst/>
                        </a:rPr>
                        <a:t>Appointments Over 40D</a:t>
                      </a:r>
                      <a:br>
                        <a:rPr lang="en-US" sz="1000" b="1" u="none" strike="noStrike" dirty="0">
                          <a:solidFill>
                            <a:srgbClr val="FFFFFF"/>
                          </a:solidFill>
                          <a:effectLst/>
                        </a:rPr>
                      </a:br>
                      <a:r>
                        <a:rPr lang="en-US" sz="1000" b="1" u="none" strike="noStrike" dirty="0">
                          <a:solidFill>
                            <a:srgbClr val="FFFFFF"/>
                          </a:solidFill>
                          <a:effectLst/>
                        </a:rPr>
                        <a:t>(Count)</a:t>
                      </a:r>
                      <a:endParaRPr lang="en-US" sz="100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00" b="1" u="none" strike="noStrike" dirty="0">
                          <a:solidFill>
                            <a:srgbClr val="FFFFFF"/>
                          </a:solidFill>
                          <a:effectLst/>
                        </a:rPr>
                        <a:t>Total New Pt Appointments</a:t>
                      </a:r>
                      <a:br>
                        <a:rPr lang="en-US" sz="1000" b="1" u="none" strike="noStrike" dirty="0">
                          <a:solidFill>
                            <a:srgbClr val="FFFFFF"/>
                          </a:solidFill>
                          <a:effectLst/>
                        </a:rPr>
                      </a:br>
                      <a:r>
                        <a:rPr lang="en-US" sz="1000" b="1" u="none" strike="noStrike" dirty="0">
                          <a:solidFill>
                            <a:srgbClr val="FFFFFF"/>
                          </a:solidFill>
                          <a:effectLst/>
                        </a:rPr>
                        <a:t>(Count)</a:t>
                      </a:r>
                    </a:p>
                  </a:txBody>
                  <a:tcPr marL="2175" marR="2175" marT="2175" marB="0" anchor="ctr"/>
                </a:tc>
                <a:tc>
                  <a:txBody>
                    <a:bodyPr/>
                    <a:lstStyle/>
                    <a:p>
                      <a:pPr algn="ctr" fontAlgn="ctr"/>
                      <a:r>
                        <a:rPr lang="en-US" sz="1000" b="1" u="none" strike="noStrike" dirty="0">
                          <a:solidFill>
                            <a:srgbClr val="FFFFFF"/>
                          </a:solidFill>
                          <a:effectLst/>
                        </a:rPr>
                        <a:t>Proportion of Appointments Over 40D</a:t>
                      </a:r>
                      <a:endParaRPr lang="en-US" sz="100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00" b="1" u="none" strike="noStrike" dirty="0">
                          <a:solidFill>
                            <a:srgbClr val="FFFFFF"/>
                          </a:solidFill>
                          <a:effectLst/>
                        </a:rPr>
                        <a:t>Average Wait Time from RD</a:t>
                      </a:r>
                      <a:br>
                        <a:rPr lang="en-US" sz="1000" b="1" u="none" strike="noStrike" dirty="0">
                          <a:solidFill>
                            <a:srgbClr val="FFFFFF"/>
                          </a:solidFill>
                          <a:effectLst/>
                        </a:rPr>
                      </a:br>
                      <a:r>
                        <a:rPr lang="en-US" sz="1000" b="1" u="none" strike="noStrike" dirty="0">
                          <a:solidFill>
                            <a:srgbClr val="FFFFFF"/>
                          </a:solidFill>
                          <a:effectLst/>
                        </a:rPr>
                        <a:t>(Days)</a:t>
                      </a:r>
                      <a:endParaRPr lang="en-US" sz="100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00" b="1" u="none" strike="noStrike" dirty="0">
                          <a:solidFill>
                            <a:schemeClr val="bg1"/>
                          </a:solidFill>
                          <a:effectLst/>
                        </a:rPr>
                        <a:t>Average Wait Time from PID</a:t>
                      </a:r>
                      <a:br>
                        <a:rPr lang="en-US" sz="1000" b="1" u="none" strike="noStrike" dirty="0">
                          <a:solidFill>
                            <a:schemeClr val="bg1"/>
                          </a:solidFill>
                          <a:effectLst/>
                        </a:rPr>
                      </a:br>
                      <a:r>
                        <a:rPr lang="en-US" sz="1000" b="1" u="none" strike="noStrike" dirty="0">
                          <a:solidFill>
                            <a:schemeClr val="bg1"/>
                          </a:solidFill>
                          <a:effectLst/>
                        </a:rPr>
                        <a:t>(Days)</a:t>
                      </a:r>
                      <a:endParaRPr lang="en-US" sz="1000" b="1" i="0" u="none" strike="noStrike" dirty="0">
                        <a:solidFill>
                          <a:schemeClr val="bg1"/>
                        </a:solidFill>
                        <a:effectLst/>
                        <a:latin typeface="Calibri" panose="020F0502020204030204" pitchFamily="34" charset="0"/>
                      </a:endParaRPr>
                    </a:p>
                  </a:txBody>
                  <a:tcPr marL="2175" marR="2175" marT="2175" marB="0" anchor="ctr"/>
                </a:tc>
                <a:extLst>
                  <a:ext uri="{0D108BD9-81ED-4DB2-BD59-A6C34878D82A}">
                    <a16:rowId xmlns:a16="http://schemas.microsoft.com/office/drawing/2014/main" val="2031990751"/>
                  </a:ext>
                </a:extLst>
              </a:tr>
              <a:tr h="268639">
                <a:tc>
                  <a:txBody>
                    <a:bodyPr/>
                    <a:lstStyle/>
                    <a:p>
                      <a:pPr algn="l" fontAlgn="b"/>
                      <a:r>
                        <a:rPr lang="es-ES" sz="1100" b="1" i="0" u="none" strike="noStrike" dirty="0">
                          <a:solidFill>
                            <a:srgbClr val="FF0000"/>
                          </a:solidFill>
                          <a:effectLst/>
                          <a:latin typeface="Calibri" panose="020F0502020204030204" pitchFamily="34" charset="0"/>
                        </a:rPr>
                        <a:t>(593) Las Vegas, NV HCS (4) (4)</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108</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141</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77</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86</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84</a:t>
                      </a:r>
                    </a:p>
                  </a:txBody>
                  <a:tcPr marL="7620" marR="7620" marT="7620" marB="0" anchor="b"/>
                </a:tc>
                <a:extLst>
                  <a:ext uri="{0D108BD9-81ED-4DB2-BD59-A6C34878D82A}">
                    <a16:rowId xmlns:a16="http://schemas.microsoft.com/office/drawing/2014/main" val="1677102003"/>
                  </a:ext>
                </a:extLst>
              </a:tr>
              <a:tr h="268639">
                <a:tc>
                  <a:txBody>
                    <a:bodyPr/>
                    <a:lstStyle/>
                    <a:p>
                      <a:pPr algn="l" fontAlgn="b"/>
                      <a:r>
                        <a:rPr lang="en-US" sz="1100" b="1" i="0" u="none" strike="noStrike" dirty="0">
                          <a:solidFill>
                            <a:srgbClr val="FF0000"/>
                          </a:solidFill>
                          <a:effectLst/>
                          <a:latin typeface="Calibri" panose="020F0502020204030204" pitchFamily="34" charset="0"/>
                        </a:rPr>
                        <a:t>(663) Puget Sound, WA HCS (11)</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262</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435</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60</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55</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52</a:t>
                      </a:r>
                    </a:p>
                  </a:txBody>
                  <a:tcPr marL="7620" marR="7620" marT="7620" marB="0" anchor="b"/>
                </a:tc>
                <a:extLst>
                  <a:ext uri="{0D108BD9-81ED-4DB2-BD59-A6C34878D82A}">
                    <a16:rowId xmlns:a16="http://schemas.microsoft.com/office/drawing/2014/main" val="3863017105"/>
                  </a:ext>
                </a:extLst>
              </a:tr>
            </a:tbl>
          </a:graphicData>
        </a:graphic>
      </p:graphicFrame>
      <p:graphicFrame>
        <p:nvGraphicFramePr>
          <p:cNvPr id="9" name="Table 8">
            <a:extLst>
              <a:ext uri="{FF2B5EF4-FFF2-40B4-BE49-F238E27FC236}">
                <a16:creationId xmlns:a16="http://schemas.microsoft.com/office/drawing/2014/main" id="{8298C3DB-B669-40F6-8DCB-AE75762F5C43}"/>
              </a:ext>
            </a:extLst>
          </p:cNvPr>
          <p:cNvGraphicFramePr>
            <a:graphicFrameLocks noGrp="1"/>
          </p:cNvGraphicFramePr>
          <p:nvPr/>
        </p:nvGraphicFramePr>
        <p:xfrm>
          <a:off x="294244" y="3294429"/>
          <a:ext cx="11603513" cy="1040000"/>
        </p:xfrm>
        <a:graphic>
          <a:graphicData uri="http://schemas.openxmlformats.org/drawingml/2006/table">
            <a:tbl>
              <a:tblPr firstRow="1" bandRow="1">
                <a:tableStyleId>{5C22544A-7EE6-4342-B048-85BDC9FD1C3A}</a:tableStyleId>
              </a:tblPr>
              <a:tblGrid>
                <a:gridCol w="2789408">
                  <a:extLst>
                    <a:ext uri="{9D8B030D-6E8A-4147-A177-3AD203B41FA5}">
                      <a16:colId xmlns:a16="http://schemas.microsoft.com/office/drawing/2014/main" val="349730187"/>
                    </a:ext>
                  </a:extLst>
                </a:gridCol>
                <a:gridCol w="2219080">
                  <a:extLst>
                    <a:ext uri="{9D8B030D-6E8A-4147-A177-3AD203B41FA5}">
                      <a16:colId xmlns:a16="http://schemas.microsoft.com/office/drawing/2014/main" val="941836198"/>
                    </a:ext>
                  </a:extLst>
                </a:gridCol>
                <a:gridCol w="2488689">
                  <a:extLst>
                    <a:ext uri="{9D8B030D-6E8A-4147-A177-3AD203B41FA5}">
                      <a16:colId xmlns:a16="http://schemas.microsoft.com/office/drawing/2014/main" val="2601795674"/>
                    </a:ext>
                  </a:extLst>
                </a:gridCol>
                <a:gridCol w="2053168">
                  <a:extLst>
                    <a:ext uri="{9D8B030D-6E8A-4147-A177-3AD203B41FA5}">
                      <a16:colId xmlns:a16="http://schemas.microsoft.com/office/drawing/2014/main" val="3977159821"/>
                    </a:ext>
                  </a:extLst>
                </a:gridCol>
                <a:gridCol w="2053168">
                  <a:extLst>
                    <a:ext uri="{9D8B030D-6E8A-4147-A177-3AD203B41FA5}">
                      <a16:colId xmlns:a16="http://schemas.microsoft.com/office/drawing/2014/main" val="601652558"/>
                    </a:ext>
                  </a:extLst>
                </a:gridCol>
              </a:tblGrid>
              <a:tr h="337524">
                <a:tc>
                  <a:txBody>
                    <a:bodyPr/>
                    <a:lstStyle/>
                    <a:p>
                      <a:pPr marL="0" algn="ctr" defTabSz="914400" rtl="0" eaLnBrk="1" fontAlgn="ctr" latinLnBrk="0" hangingPunct="1"/>
                      <a:r>
                        <a:rPr lang="en-US" sz="1000" b="1" u="none" strike="noStrike" kern="1200" dirty="0">
                          <a:solidFill>
                            <a:srgbClr val="FFFFFF"/>
                          </a:solidFill>
                          <a:effectLst/>
                          <a:latin typeface="+mn-lt"/>
                          <a:ea typeface="+mn-ea"/>
                          <a:cs typeface="+mn-cs"/>
                        </a:rPr>
                        <a:t>Station</a:t>
                      </a:r>
                      <a:br>
                        <a:rPr lang="en-US" sz="1000" b="1" u="none" strike="noStrike" kern="1200" dirty="0">
                          <a:solidFill>
                            <a:srgbClr val="FFFFFF"/>
                          </a:solidFill>
                          <a:effectLst/>
                          <a:latin typeface="+mn-lt"/>
                          <a:ea typeface="+mn-ea"/>
                          <a:cs typeface="+mn-cs"/>
                        </a:rPr>
                      </a:br>
                      <a:r>
                        <a:rPr lang="en-US" sz="1000" b="1" u="none" strike="noStrike" kern="1200" dirty="0">
                          <a:solidFill>
                            <a:srgbClr val="FFFFFF"/>
                          </a:solidFill>
                          <a:effectLst/>
                          <a:latin typeface="+mn-lt"/>
                          <a:ea typeface="+mn-ea"/>
                          <a:cs typeface="+mn-cs"/>
                        </a:rPr>
                        <a:t>(Prop Rank) (Avg WT Rank)</a:t>
                      </a:r>
                    </a:p>
                  </a:txBody>
                  <a:tcPr marL="7620" marR="7620" marT="7620" marB="0" anchor="b"/>
                </a:tc>
                <a:tc>
                  <a:txBody>
                    <a:bodyPr/>
                    <a:lstStyle/>
                    <a:p>
                      <a:pPr algn="ctr" fontAlgn="ctr"/>
                      <a:r>
                        <a:rPr lang="en-US" sz="1000" b="1" i="0" u="none" strike="noStrike" dirty="0">
                          <a:solidFill>
                            <a:srgbClr val="FFFFFF"/>
                          </a:solidFill>
                          <a:effectLst/>
                          <a:latin typeface="Calibri" panose="020F0502020204030204" pitchFamily="34" charset="0"/>
                        </a:rPr>
                        <a:t>Response Count</a:t>
                      </a:r>
                    </a:p>
                  </a:txBody>
                  <a:tcPr marL="2175" marR="2175" marT="2175" marB="0" anchor="ctr"/>
                </a:tc>
                <a:tc>
                  <a:txBody>
                    <a:bodyPr/>
                    <a:lstStyle/>
                    <a:p>
                      <a:pPr algn="ctr" fontAlgn="ctr"/>
                      <a:r>
                        <a:rPr lang="en-US" sz="1000" b="1" u="none" strike="noStrike" dirty="0">
                          <a:solidFill>
                            <a:schemeClr val="bg1"/>
                          </a:solidFill>
                          <a:effectLst/>
                        </a:rPr>
                        <a:t>Outpatient Trust Score</a:t>
                      </a:r>
                    </a:p>
                  </a:txBody>
                  <a:tcPr marL="2175" marR="2175" marT="2175" marB="0" anchor="ctr"/>
                </a:tc>
                <a:tc>
                  <a:txBody>
                    <a:bodyPr/>
                    <a:lstStyle/>
                    <a:p>
                      <a:pPr algn="ctr" fontAlgn="ctr"/>
                      <a:r>
                        <a:rPr lang="en-US" sz="1000" b="1" i="0" u="none" strike="noStrike" dirty="0">
                          <a:solidFill>
                            <a:schemeClr val="bg1"/>
                          </a:solidFill>
                          <a:effectLst/>
                          <a:latin typeface="Calibri" panose="020F0502020204030204" pitchFamily="34" charset="0"/>
                        </a:rPr>
                        <a:t>“I got my appointment on a date and time that worked for me”</a:t>
                      </a:r>
                    </a:p>
                  </a:txBody>
                  <a:tcPr marL="2175" marR="2175" marT="2175" marB="0" anchor="ctr"/>
                </a:tc>
                <a:tc>
                  <a:txBody>
                    <a:bodyPr/>
                    <a:lstStyle/>
                    <a:p>
                      <a:pPr algn="ctr" fontAlgn="ctr"/>
                      <a:r>
                        <a:rPr lang="en-US" sz="1000" b="1" i="0" u="none" strike="noStrike" dirty="0">
                          <a:solidFill>
                            <a:schemeClr val="bg1"/>
                          </a:solidFill>
                          <a:effectLst/>
                          <a:latin typeface="Calibri" panose="020F0502020204030204" pitchFamily="34" charset="0"/>
                        </a:rPr>
                        <a:t>“I am satisfied with the service I received from [Facility Name].”</a:t>
                      </a:r>
                    </a:p>
                  </a:txBody>
                  <a:tcPr marL="2175" marR="2175" marT="2175" marB="0" anchor="ctr"/>
                </a:tc>
                <a:extLst>
                  <a:ext uri="{0D108BD9-81ED-4DB2-BD59-A6C34878D82A}">
                    <a16:rowId xmlns:a16="http://schemas.microsoft.com/office/drawing/2014/main" val="3564265488"/>
                  </a:ext>
                </a:extLst>
              </a:tr>
              <a:tr h="201022">
                <a:tc>
                  <a:txBody>
                    <a:bodyPr/>
                    <a:lstStyle/>
                    <a:p>
                      <a:pPr algn="l" fontAlgn="b"/>
                      <a:r>
                        <a:rPr lang="es-ES" sz="1100" b="0" i="0" u="none" strike="noStrike" dirty="0">
                          <a:solidFill>
                            <a:schemeClr val="tx1"/>
                          </a:solidFill>
                          <a:effectLst/>
                          <a:latin typeface="Calibri" panose="020F0502020204030204" pitchFamily="34" charset="0"/>
                        </a:rPr>
                        <a:t>(593) Las Vegas, NV HCS (4) (4)</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227</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89.4%</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80.4%</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83.9%</a:t>
                      </a:r>
                    </a:p>
                  </a:txBody>
                  <a:tcPr marL="7620" marR="7620" marT="7620" marB="0" anchor="b"/>
                </a:tc>
                <a:extLst>
                  <a:ext uri="{0D108BD9-81ED-4DB2-BD59-A6C34878D82A}">
                    <a16:rowId xmlns:a16="http://schemas.microsoft.com/office/drawing/2014/main" val="4166268457"/>
                  </a:ext>
                </a:extLst>
              </a:tr>
              <a:tr h="250727">
                <a:tc>
                  <a:txBody>
                    <a:bodyPr/>
                    <a:lstStyle/>
                    <a:p>
                      <a:pPr algn="l" fontAlgn="b"/>
                      <a:r>
                        <a:rPr lang="en-US" sz="1100" b="0" i="0" u="none" strike="noStrike" dirty="0">
                          <a:solidFill>
                            <a:schemeClr val="tx1"/>
                          </a:solidFill>
                          <a:effectLst/>
                          <a:latin typeface="Calibri" panose="020F0502020204030204" pitchFamily="34" charset="0"/>
                        </a:rPr>
                        <a:t>(663) Puget Sound, WA HCS (11)</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373</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88.7%</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87.3%</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86.1%</a:t>
                      </a:r>
                    </a:p>
                  </a:txBody>
                  <a:tcPr marL="7620" marR="7620" marT="7620" marB="0" anchor="b"/>
                </a:tc>
                <a:extLst>
                  <a:ext uri="{0D108BD9-81ED-4DB2-BD59-A6C34878D82A}">
                    <a16:rowId xmlns:a16="http://schemas.microsoft.com/office/drawing/2014/main" val="3404714314"/>
                  </a:ext>
                </a:extLst>
              </a:tr>
              <a:tr h="250727">
                <a:tc>
                  <a:txBody>
                    <a:bodyPr/>
                    <a:lstStyle/>
                    <a:p>
                      <a:pPr algn="l" fontAlgn="b"/>
                      <a:r>
                        <a:rPr lang="en-US" sz="1100" b="0" i="0" u="none" strike="noStrike" dirty="0">
                          <a:solidFill>
                            <a:schemeClr val="tx1"/>
                          </a:solidFill>
                          <a:effectLst/>
                          <a:latin typeface="Calibri" panose="020F0502020204030204" pitchFamily="34" charset="0"/>
                        </a:rPr>
                        <a:t>Nationwide</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16,557</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91.0%</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85.2%</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88.2%</a:t>
                      </a:r>
                    </a:p>
                  </a:txBody>
                  <a:tcPr marL="7620" marR="7620" marT="7620" marB="0" anchor="b"/>
                </a:tc>
                <a:extLst>
                  <a:ext uri="{0D108BD9-81ED-4DB2-BD59-A6C34878D82A}">
                    <a16:rowId xmlns:a16="http://schemas.microsoft.com/office/drawing/2014/main" val="1672412197"/>
                  </a:ext>
                </a:extLst>
              </a:tr>
            </a:tbl>
          </a:graphicData>
        </a:graphic>
      </p:graphicFrame>
      <p:sp>
        <p:nvSpPr>
          <p:cNvPr id="10" name="TextBox 9">
            <a:extLst>
              <a:ext uri="{FF2B5EF4-FFF2-40B4-BE49-F238E27FC236}">
                <a16:creationId xmlns:a16="http://schemas.microsoft.com/office/drawing/2014/main" id="{4C0EAC3A-01C8-4F0F-BD82-7F57825C1407}"/>
              </a:ext>
            </a:extLst>
          </p:cNvPr>
          <p:cNvSpPr txBox="1"/>
          <p:nvPr/>
        </p:nvSpPr>
        <p:spPr>
          <a:xfrm>
            <a:off x="3048000" y="2925096"/>
            <a:ext cx="6096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Light" panose="020F0302020204030204"/>
                <a:ea typeface="+mn-ea"/>
                <a:cs typeface="+mn-cs"/>
              </a:rPr>
              <a:t>1/1/2021-2/1/2023</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2601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 name="Rectangle 83">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le 1">
            <a:extLst>
              <a:ext uri="{FF2B5EF4-FFF2-40B4-BE49-F238E27FC236}">
                <a16:creationId xmlns:a16="http://schemas.microsoft.com/office/drawing/2014/main" id="{3D209F66-B7EA-4FBD-90B9-764284E4B4A6}"/>
              </a:ext>
            </a:extLst>
          </p:cNvPr>
          <p:cNvSpPr txBox="1">
            <a:spLocks/>
          </p:cNvSpPr>
          <p:nvPr/>
        </p:nvSpPr>
        <p:spPr>
          <a:xfrm>
            <a:off x="253999" y="531104"/>
            <a:ext cx="11684001" cy="977845"/>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100" b="1" i="0" u="none" strike="noStrike" kern="1200" cap="none" spc="0" normalizeH="0" baseline="0" noProof="0" dirty="0">
                <a:ln>
                  <a:noFill/>
                </a:ln>
                <a:solidFill>
                  <a:prstClr val="white"/>
                </a:solidFill>
                <a:effectLst/>
                <a:uLnTx/>
                <a:uFillTx/>
                <a:latin typeface="Calibri Light" panose="020F0302020204030204"/>
                <a:ea typeface="+mj-ea"/>
                <a:cs typeface="+mj-cs"/>
              </a:rPr>
              <a:t>GI Procedures </a:t>
            </a:r>
            <a:r>
              <a:rPr kumimoji="0" lang="en-US" sz="3100" b="0" i="0" u="none" strike="noStrike" kern="1200" cap="none" spc="0" normalizeH="0" baseline="0" noProof="0" dirty="0">
                <a:ln>
                  <a:noFill/>
                </a:ln>
                <a:solidFill>
                  <a:prstClr val="white"/>
                </a:solidFill>
                <a:effectLst/>
                <a:uLnTx/>
                <a:uFillTx/>
                <a:latin typeface="Calibri Light" panose="020F0302020204030204"/>
                <a:ea typeface="+mj-ea"/>
                <a:cs typeface="+mj-cs"/>
              </a:rPr>
              <a:t>(321) </a:t>
            </a:r>
            <a:r>
              <a:rPr kumimoji="0" lang="en-US" sz="3100" b="1" i="0" u="none" strike="noStrike" kern="1200" cap="none" spc="0" normalizeH="0" baseline="0" noProof="0" dirty="0">
                <a:ln>
                  <a:noFill/>
                </a:ln>
                <a:solidFill>
                  <a:prstClr val="white"/>
                </a:solidFill>
                <a:effectLst/>
                <a:uLnTx/>
                <a:uFillTx/>
                <a:latin typeface="Calibri Light" panose="020F0302020204030204"/>
                <a:ea typeface="+mj-ea"/>
                <a:cs typeface="+mj-cs"/>
              </a:rPr>
              <a:t>Facilities with Highest Average Wait Time </a:t>
            </a:r>
            <a:r>
              <a:rPr kumimoji="0" lang="en-US" sz="3100" b="0" i="0" u="none" strike="noStrike" kern="1200" cap="none" spc="0" normalizeH="0" baseline="0" noProof="0" dirty="0">
                <a:ln>
                  <a:noFill/>
                </a:ln>
                <a:solidFill>
                  <a:prstClr val="white"/>
                </a:solidFill>
                <a:effectLst/>
                <a:uLnTx/>
                <a:uFillTx/>
                <a:latin typeface="Calibri Light" panose="020F0302020204030204"/>
                <a:ea typeface="+mj-ea"/>
                <a:cs typeface="+mj-cs"/>
              </a:rPr>
              <a:t>From PID</a:t>
            </a:r>
            <a:endParaRPr kumimoji="0" lang="en-US" sz="3600" b="0" i="1"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graphicFrame>
        <p:nvGraphicFramePr>
          <p:cNvPr id="10" name="Table 9">
            <a:extLst>
              <a:ext uri="{FF2B5EF4-FFF2-40B4-BE49-F238E27FC236}">
                <a16:creationId xmlns:a16="http://schemas.microsoft.com/office/drawing/2014/main" id="{4A420D8B-D082-4911-89B5-867B067ECCCB}"/>
              </a:ext>
            </a:extLst>
          </p:cNvPr>
          <p:cNvGraphicFramePr>
            <a:graphicFrameLocks noGrp="1"/>
          </p:cNvGraphicFramePr>
          <p:nvPr/>
        </p:nvGraphicFramePr>
        <p:xfrm>
          <a:off x="294242" y="2064849"/>
          <a:ext cx="11603513" cy="852006"/>
        </p:xfrm>
        <a:graphic>
          <a:graphicData uri="http://schemas.openxmlformats.org/drawingml/2006/table">
            <a:tbl>
              <a:tblPr firstRow="1" bandRow="1">
                <a:tableStyleId>{5C22544A-7EE6-4342-B048-85BDC9FD1C3A}</a:tableStyleId>
              </a:tblPr>
              <a:tblGrid>
                <a:gridCol w="2689379">
                  <a:extLst>
                    <a:ext uri="{9D8B030D-6E8A-4147-A177-3AD203B41FA5}">
                      <a16:colId xmlns:a16="http://schemas.microsoft.com/office/drawing/2014/main" val="174568261"/>
                    </a:ext>
                  </a:extLst>
                </a:gridCol>
                <a:gridCol w="1674184">
                  <a:extLst>
                    <a:ext uri="{9D8B030D-6E8A-4147-A177-3AD203B41FA5}">
                      <a16:colId xmlns:a16="http://schemas.microsoft.com/office/drawing/2014/main" val="3291390790"/>
                    </a:ext>
                  </a:extLst>
                </a:gridCol>
                <a:gridCol w="1638562">
                  <a:extLst>
                    <a:ext uri="{9D8B030D-6E8A-4147-A177-3AD203B41FA5}">
                      <a16:colId xmlns:a16="http://schemas.microsoft.com/office/drawing/2014/main" val="1689004149"/>
                    </a:ext>
                  </a:extLst>
                </a:gridCol>
                <a:gridCol w="1772141">
                  <a:extLst>
                    <a:ext uri="{9D8B030D-6E8A-4147-A177-3AD203B41FA5}">
                      <a16:colId xmlns:a16="http://schemas.microsoft.com/office/drawing/2014/main" val="1903577055"/>
                    </a:ext>
                  </a:extLst>
                </a:gridCol>
                <a:gridCol w="2030392">
                  <a:extLst>
                    <a:ext uri="{9D8B030D-6E8A-4147-A177-3AD203B41FA5}">
                      <a16:colId xmlns:a16="http://schemas.microsoft.com/office/drawing/2014/main" val="2447643591"/>
                    </a:ext>
                  </a:extLst>
                </a:gridCol>
                <a:gridCol w="1798855">
                  <a:extLst>
                    <a:ext uri="{9D8B030D-6E8A-4147-A177-3AD203B41FA5}">
                      <a16:colId xmlns:a16="http://schemas.microsoft.com/office/drawing/2014/main" val="1755796552"/>
                    </a:ext>
                  </a:extLst>
                </a:gridCol>
              </a:tblGrid>
              <a:tr h="456318">
                <a:tc>
                  <a:txBody>
                    <a:bodyPr/>
                    <a:lstStyle/>
                    <a:p>
                      <a:pPr marL="0" algn="ctr" defTabSz="914400" rtl="0" eaLnBrk="1" fontAlgn="ctr" latinLnBrk="0" hangingPunct="1"/>
                      <a:r>
                        <a:rPr lang="en-US" sz="1000" b="1" u="none" strike="noStrike" kern="1200" dirty="0">
                          <a:solidFill>
                            <a:srgbClr val="FFFFFF"/>
                          </a:solidFill>
                          <a:effectLst/>
                          <a:latin typeface="+mn-lt"/>
                          <a:ea typeface="+mn-ea"/>
                          <a:cs typeface="+mn-cs"/>
                        </a:rPr>
                        <a:t>Station</a:t>
                      </a:r>
                      <a:br>
                        <a:rPr lang="en-US" sz="1000" b="1" u="none" strike="noStrike" kern="1200" dirty="0">
                          <a:solidFill>
                            <a:srgbClr val="FFFFFF"/>
                          </a:solidFill>
                          <a:effectLst/>
                          <a:latin typeface="+mn-lt"/>
                          <a:ea typeface="+mn-ea"/>
                          <a:cs typeface="+mn-cs"/>
                        </a:rPr>
                      </a:br>
                      <a:r>
                        <a:rPr lang="en-US" sz="1000" b="1" u="none" strike="noStrike" kern="1200" dirty="0">
                          <a:solidFill>
                            <a:srgbClr val="FFFFFF"/>
                          </a:solidFill>
                          <a:effectLst/>
                          <a:latin typeface="+mn-lt"/>
                          <a:ea typeface="+mn-ea"/>
                          <a:cs typeface="+mn-cs"/>
                        </a:rPr>
                        <a:t>(Prop Rank) (Avg WT Rank)</a:t>
                      </a:r>
                    </a:p>
                  </a:txBody>
                  <a:tcPr marL="2175" marR="2175" marT="2175" marB="0" anchor="ctr"/>
                </a:tc>
                <a:tc>
                  <a:txBody>
                    <a:bodyPr/>
                    <a:lstStyle/>
                    <a:p>
                      <a:pPr algn="ctr" fontAlgn="ctr"/>
                      <a:r>
                        <a:rPr lang="en-US" sz="1000" b="1" u="none" strike="noStrike" dirty="0">
                          <a:solidFill>
                            <a:srgbClr val="FFFFFF"/>
                          </a:solidFill>
                          <a:effectLst/>
                        </a:rPr>
                        <a:t>Appointments Over 40D</a:t>
                      </a:r>
                      <a:br>
                        <a:rPr lang="en-US" sz="1000" b="1" u="none" strike="noStrike" dirty="0">
                          <a:solidFill>
                            <a:srgbClr val="FFFFFF"/>
                          </a:solidFill>
                          <a:effectLst/>
                        </a:rPr>
                      </a:br>
                      <a:r>
                        <a:rPr lang="en-US" sz="1000" b="1" u="none" strike="noStrike" dirty="0">
                          <a:solidFill>
                            <a:srgbClr val="FFFFFF"/>
                          </a:solidFill>
                          <a:effectLst/>
                        </a:rPr>
                        <a:t>(Count)</a:t>
                      </a:r>
                      <a:endParaRPr lang="en-US" sz="100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00" b="1" u="none" strike="noStrike" dirty="0">
                          <a:solidFill>
                            <a:srgbClr val="FFFFFF"/>
                          </a:solidFill>
                          <a:effectLst/>
                        </a:rPr>
                        <a:t>Total New Pt Appointments</a:t>
                      </a:r>
                      <a:br>
                        <a:rPr lang="en-US" sz="1000" b="1" u="none" strike="noStrike" dirty="0">
                          <a:solidFill>
                            <a:srgbClr val="FFFFFF"/>
                          </a:solidFill>
                          <a:effectLst/>
                        </a:rPr>
                      </a:br>
                      <a:r>
                        <a:rPr lang="en-US" sz="1000" b="1" u="none" strike="noStrike" dirty="0">
                          <a:solidFill>
                            <a:srgbClr val="FFFFFF"/>
                          </a:solidFill>
                          <a:effectLst/>
                        </a:rPr>
                        <a:t>(Count)</a:t>
                      </a:r>
                    </a:p>
                  </a:txBody>
                  <a:tcPr marL="2175" marR="2175" marT="2175" marB="0" anchor="ctr"/>
                </a:tc>
                <a:tc>
                  <a:txBody>
                    <a:bodyPr/>
                    <a:lstStyle/>
                    <a:p>
                      <a:pPr algn="ctr" fontAlgn="ctr"/>
                      <a:r>
                        <a:rPr lang="en-US" sz="1000" b="1" u="none" strike="noStrike" dirty="0">
                          <a:solidFill>
                            <a:srgbClr val="FFFFFF"/>
                          </a:solidFill>
                          <a:effectLst/>
                        </a:rPr>
                        <a:t>Proportion of Appointments Over 40D</a:t>
                      </a:r>
                      <a:endParaRPr lang="en-US" sz="100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00" b="1" u="none" strike="noStrike" dirty="0">
                          <a:solidFill>
                            <a:srgbClr val="FFFFFF"/>
                          </a:solidFill>
                          <a:effectLst/>
                        </a:rPr>
                        <a:t>Average Wait Time from RD</a:t>
                      </a:r>
                      <a:br>
                        <a:rPr lang="en-US" sz="1000" b="1" u="none" strike="noStrike" dirty="0">
                          <a:solidFill>
                            <a:srgbClr val="FFFFFF"/>
                          </a:solidFill>
                          <a:effectLst/>
                        </a:rPr>
                      </a:br>
                      <a:r>
                        <a:rPr lang="en-US" sz="1000" b="1" u="none" strike="noStrike" dirty="0">
                          <a:solidFill>
                            <a:srgbClr val="FFFFFF"/>
                          </a:solidFill>
                          <a:effectLst/>
                        </a:rPr>
                        <a:t>(Days)</a:t>
                      </a:r>
                      <a:endParaRPr lang="en-US" sz="100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00" b="1" u="none" strike="noStrike" dirty="0">
                          <a:solidFill>
                            <a:schemeClr val="bg1"/>
                          </a:solidFill>
                          <a:effectLst/>
                        </a:rPr>
                        <a:t>Average Wait Time from PID</a:t>
                      </a:r>
                      <a:br>
                        <a:rPr lang="en-US" sz="1000" b="1" u="none" strike="noStrike" dirty="0">
                          <a:solidFill>
                            <a:schemeClr val="bg1"/>
                          </a:solidFill>
                          <a:effectLst/>
                        </a:rPr>
                      </a:br>
                      <a:r>
                        <a:rPr lang="en-US" sz="1000" b="1" u="none" strike="noStrike" dirty="0">
                          <a:solidFill>
                            <a:schemeClr val="bg1"/>
                          </a:solidFill>
                          <a:effectLst/>
                        </a:rPr>
                        <a:t>(Days)</a:t>
                      </a:r>
                      <a:endParaRPr lang="en-US" sz="1000" b="1" i="0" u="none" strike="noStrike" dirty="0">
                        <a:solidFill>
                          <a:schemeClr val="bg1"/>
                        </a:solidFill>
                        <a:effectLst/>
                        <a:latin typeface="Calibri" panose="020F0502020204030204" pitchFamily="34" charset="0"/>
                      </a:endParaRPr>
                    </a:p>
                  </a:txBody>
                  <a:tcPr marL="2175" marR="2175" marT="2175" marB="0" anchor="ctr"/>
                </a:tc>
                <a:extLst>
                  <a:ext uri="{0D108BD9-81ED-4DB2-BD59-A6C34878D82A}">
                    <a16:rowId xmlns:a16="http://schemas.microsoft.com/office/drawing/2014/main" val="913578409"/>
                  </a:ext>
                </a:extLst>
              </a:tr>
              <a:tr h="0">
                <a:tc>
                  <a:txBody>
                    <a:bodyPr/>
                    <a:lstStyle/>
                    <a:p>
                      <a:pPr algn="l" fontAlgn="b"/>
                      <a:r>
                        <a:rPr lang="en-US" sz="1100" b="1" i="0" u="none" strike="noStrike" dirty="0">
                          <a:solidFill>
                            <a:srgbClr val="FF0000"/>
                          </a:solidFill>
                          <a:effectLst/>
                          <a:latin typeface="Calibri" panose="020F0502020204030204" pitchFamily="34" charset="0"/>
                        </a:rPr>
                        <a:t>(598) Little Rock, AR HCS(8) (1)</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35</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38</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92</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319</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198</a:t>
                      </a:r>
                    </a:p>
                  </a:txBody>
                  <a:tcPr marL="7620" marR="7620" marT="7620" marB="0" anchor="b"/>
                </a:tc>
                <a:extLst>
                  <a:ext uri="{0D108BD9-81ED-4DB2-BD59-A6C34878D82A}">
                    <a16:rowId xmlns:a16="http://schemas.microsoft.com/office/drawing/2014/main" val="2661005094"/>
                  </a:ext>
                </a:extLst>
              </a:tr>
              <a:tr h="205188">
                <a:tc>
                  <a:txBody>
                    <a:bodyPr/>
                    <a:lstStyle/>
                    <a:p>
                      <a:pPr algn="l" fontAlgn="b"/>
                      <a:r>
                        <a:rPr lang="fi-FI" sz="1100" b="1" i="0" u="none" strike="noStrike" dirty="0">
                          <a:solidFill>
                            <a:srgbClr val="FF0000"/>
                          </a:solidFill>
                          <a:effectLst/>
                          <a:latin typeface="Calibri" panose="020F0502020204030204" pitchFamily="34" charset="0"/>
                        </a:rPr>
                        <a:t>(503) Altoona, PA HCS (12)</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116</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128</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91</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66</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42</a:t>
                      </a:r>
                    </a:p>
                  </a:txBody>
                  <a:tcPr marL="7620" marR="7620" marT="7620" marB="0" anchor="b"/>
                </a:tc>
                <a:extLst>
                  <a:ext uri="{0D108BD9-81ED-4DB2-BD59-A6C34878D82A}">
                    <a16:rowId xmlns:a16="http://schemas.microsoft.com/office/drawing/2014/main" val="822951789"/>
                  </a:ext>
                </a:extLst>
              </a:tr>
            </a:tbl>
          </a:graphicData>
        </a:graphic>
      </p:graphicFrame>
      <p:graphicFrame>
        <p:nvGraphicFramePr>
          <p:cNvPr id="11" name="Table 10">
            <a:extLst>
              <a:ext uri="{FF2B5EF4-FFF2-40B4-BE49-F238E27FC236}">
                <a16:creationId xmlns:a16="http://schemas.microsoft.com/office/drawing/2014/main" id="{04693822-6A7D-49E9-9A08-30D2EA1CB9BF}"/>
              </a:ext>
            </a:extLst>
          </p:cNvPr>
          <p:cNvGraphicFramePr>
            <a:graphicFrameLocks noGrp="1"/>
          </p:cNvGraphicFramePr>
          <p:nvPr/>
        </p:nvGraphicFramePr>
        <p:xfrm>
          <a:off x="294241" y="3429000"/>
          <a:ext cx="11603513" cy="990295"/>
        </p:xfrm>
        <a:graphic>
          <a:graphicData uri="http://schemas.openxmlformats.org/drawingml/2006/table">
            <a:tbl>
              <a:tblPr firstRow="1" bandRow="1">
                <a:tableStyleId>{5C22544A-7EE6-4342-B048-85BDC9FD1C3A}</a:tableStyleId>
              </a:tblPr>
              <a:tblGrid>
                <a:gridCol w="2789408">
                  <a:extLst>
                    <a:ext uri="{9D8B030D-6E8A-4147-A177-3AD203B41FA5}">
                      <a16:colId xmlns:a16="http://schemas.microsoft.com/office/drawing/2014/main" val="349730187"/>
                    </a:ext>
                  </a:extLst>
                </a:gridCol>
                <a:gridCol w="2219080">
                  <a:extLst>
                    <a:ext uri="{9D8B030D-6E8A-4147-A177-3AD203B41FA5}">
                      <a16:colId xmlns:a16="http://schemas.microsoft.com/office/drawing/2014/main" val="941836198"/>
                    </a:ext>
                  </a:extLst>
                </a:gridCol>
                <a:gridCol w="2488689">
                  <a:extLst>
                    <a:ext uri="{9D8B030D-6E8A-4147-A177-3AD203B41FA5}">
                      <a16:colId xmlns:a16="http://schemas.microsoft.com/office/drawing/2014/main" val="2601795674"/>
                    </a:ext>
                  </a:extLst>
                </a:gridCol>
                <a:gridCol w="2053168">
                  <a:extLst>
                    <a:ext uri="{9D8B030D-6E8A-4147-A177-3AD203B41FA5}">
                      <a16:colId xmlns:a16="http://schemas.microsoft.com/office/drawing/2014/main" val="3977159821"/>
                    </a:ext>
                  </a:extLst>
                </a:gridCol>
                <a:gridCol w="2053168">
                  <a:extLst>
                    <a:ext uri="{9D8B030D-6E8A-4147-A177-3AD203B41FA5}">
                      <a16:colId xmlns:a16="http://schemas.microsoft.com/office/drawing/2014/main" val="601652558"/>
                    </a:ext>
                  </a:extLst>
                </a:gridCol>
              </a:tblGrid>
              <a:tr h="337524">
                <a:tc>
                  <a:txBody>
                    <a:bodyPr/>
                    <a:lstStyle/>
                    <a:p>
                      <a:pPr marL="0" algn="ctr" defTabSz="914400" rtl="0" eaLnBrk="1" fontAlgn="ctr" latinLnBrk="0" hangingPunct="1"/>
                      <a:r>
                        <a:rPr lang="en-US" sz="1000" b="1" u="none" strike="noStrike" kern="1200" dirty="0">
                          <a:solidFill>
                            <a:srgbClr val="FFFFFF"/>
                          </a:solidFill>
                          <a:effectLst/>
                          <a:latin typeface="+mn-lt"/>
                          <a:ea typeface="+mn-ea"/>
                          <a:cs typeface="+mn-cs"/>
                        </a:rPr>
                        <a:t>Station</a:t>
                      </a:r>
                      <a:br>
                        <a:rPr lang="en-US" sz="1000" b="1" u="none" strike="noStrike" kern="1200" dirty="0">
                          <a:solidFill>
                            <a:srgbClr val="FFFFFF"/>
                          </a:solidFill>
                          <a:effectLst/>
                          <a:latin typeface="+mn-lt"/>
                          <a:ea typeface="+mn-ea"/>
                          <a:cs typeface="+mn-cs"/>
                        </a:rPr>
                      </a:br>
                      <a:r>
                        <a:rPr lang="en-US" sz="1000" b="1" u="none" strike="noStrike" kern="1200" dirty="0">
                          <a:solidFill>
                            <a:srgbClr val="FFFFFF"/>
                          </a:solidFill>
                          <a:effectLst/>
                          <a:latin typeface="+mn-lt"/>
                          <a:ea typeface="+mn-ea"/>
                          <a:cs typeface="+mn-cs"/>
                        </a:rPr>
                        <a:t>(Prop Rank) (Avg WT Rank)</a:t>
                      </a:r>
                    </a:p>
                  </a:txBody>
                  <a:tcPr marL="7620" marR="7620" marT="7620" marB="0" anchor="b"/>
                </a:tc>
                <a:tc>
                  <a:txBody>
                    <a:bodyPr/>
                    <a:lstStyle/>
                    <a:p>
                      <a:pPr algn="ctr" fontAlgn="ctr"/>
                      <a:r>
                        <a:rPr lang="en-US" sz="1000" b="1" i="0" u="none" strike="noStrike" dirty="0">
                          <a:solidFill>
                            <a:srgbClr val="FFFFFF"/>
                          </a:solidFill>
                          <a:effectLst/>
                          <a:latin typeface="Calibri" panose="020F0502020204030204" pitchFamily="34" charset="0"/>
                        </a:rPr>
                        <a:t>Response Count</a:t>
                      </a:r>
                    </a:p>
                  </a:txBody>
                  <a:tcPr marL="2175" marR="2175" marT="2175" marB="0" anchor="ctr"/>
                </a:tc>
                <a:tc>
                  <a:txBody>
                    <a:bodyPr/>
                    <a:lstStyle/>
                    <a:p>
                      <a:pPr algn="ctr" fontAlgn="ctr"/>
                      <a:r>
                        <a:rPr lang="en-US" sz="1000" b="1" u="none" strike="noStrike" dirty="0">
                          <a:solidFill>
                            <a:schemeClr val="bg1"/>
                          </a:solidFill>
                          <a:effectLst/>
                        </a:rPr>
                        <a:t>Outpatient Trust Score</a:t>
                      </a:r>
                    </a:p>
                  </a:txBody>
                  <a:tcPr marL="2175" marR="2175" marT="2175" marB="0" anchor="ctr"/>
                </a:tc>
                <a:tc>
                  <a:txBody>
                    <a:bodyPr/>
                    <a:lstStyle/>
                    <a:p>
                      <a:pPr algn="ctr" fontAlgn="ctr"/>
                      <a:r>
                        <a:rPr lang="en-US" sz="1000" b="1" i="0" u="none" strike="noStrike" dirty="0">
                          <a:solidFill>
                            <a:schemeClr val="bg1"/>
                          </a:solidFill>
                          <a:effectLst/>
                          <a:latin typeface="Calibri" panose="020F0502020204030204" pitchFamily="34" charset="0"/>
                        </a:rPr>
                        <a:t>“I got my appointment on a date and time that worked for me”</a:t>
                      </a:r>
                    </a:p>
                  </a:txBody>
                  <a:tcPr marL="2175" marR="2175" marT="2175" marB="0" anchor="ctr"/>
                </a:tc>
                <a:tc>
                  <a:txBody>
                    <a:bodyPr/>
                    <a:lstStyle/>
                    <a:p>
                      <a:pPr algn="ctr" fontAlgn="ctr"/>
                      <a:r>
                        <a:rPr lang="en-US" sz="1000" b="1" i="0" u="none" strike="noStrike" dirty="0">
                          <a:solidFill>
                            <a:schemeClr val="bg1"/>
                          </a:solidFill>
                          <a:effectLst/>
                          <a:latin typeface="Calibri" panose="020F0502020204030204" pitchFamily="34" charset="0"/>
                        </a:rPr>
                        <a:t>“I am satisfied with the service I received from [Facility Name].”</a:t>
                      </a:r>
                    </a:p>
                  </a:txBody>
                  <a:tcPr marL="2175" marR="2175" marT="2175" marB="0" anchor="ctr"/>
                </a:tc>
                <a:extLst>
                  <a:ext uri="{0D108BD9-81ED-4DB2-BD59-A6C34878D82A}">
                    <a16:rowId xmlns:a16="http://schemas.microsoft.com/office/drawing/2014/main" val="3564265488"/>
                  </a:ext>
                </a:extLst>
              </a:tr>
              <a:tr h="201022">
                <a:tc>
                  <a:txBody>
                    <a:bodyPr/>
                    <a:lstStyle/>
                    <a:p>
                      <a:pPr algn="l" fontAlgn="b"/>
                      <a:r>
                        <a:rPr lang="en-US" sz="1100" b="0" i="0" u="none" strike="noStrike" dirty="0">
                          <a:solidFill>
                            <a:schemeClr val="tx1"/>
                          </a:solidFill>
                          <a:effectLst/>
                          <a:latin typeface="Calibri" panose="020F0502020204030204" pitchFamily="34" charset="0"/>
                        </a:rPr>
                        <a:t>(598) Little Rock, AR HCS(8) (1)</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40</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90.0%</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75.0%</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75.0%</a:t>
                      </a:r>
                    </a:p>
                  </a:txBody>
                  <a:tcPr marL="7620" marR="7620" marT="7620" marB="0" anchor="b"/>
                </a:tc>
                <a:extLst>
                  <a:ext uri="{0D108BD9-81ED-4DB2-BD59-A6C34878D82A}">
                    <a16:rowId xmlns:a16="http://schemas.microsoft.com/office/drawing/2014/main" val="66706406"/>
                  </a:ext>
                </a:extLst>
              </a:tr>
              <a:tr h="201022">
                <a:tc>
                  <a:txBody>
                    <a:bodyPr/>
                    <a:lstStyle/>
                    <a:p>
                      <a:pPr algn="l" fontAlgn="b"/>
                      <a:r>
                        <a:rPr lang="fi-FI" sz="1100" b="0" i="0" u="none" strike="noStrike" dirty="0">
                          <a:solidFill>
                            <a:schemeClr val="tx1"/>
                          </a:solidFill>
                          <a:effectLst/>
                          <a:latin typeface="Calibri" panose="020F0502020204030204" pitchFamily="34" charset="0"/>
                        </a:rPr>
                        <a:t>(503) Altoona, PA HCS (12)</a:t>
                      </a:r>
                    </a:p>
                  </a:txBody>
                  <a:tcPr marL="7620" marR="7620" marT="7620" marB="0" anchor="b"/>
                </a:tc>
                <a:tc>
                  <a:txBody>
                    <a:bodyPr/>
                    <a:lstStyle/>
                    <a:p>
                      <a:pPr algn="ctr" fontAlgn="b"/>
                      <a:r>
                        <a:rPr lang="en-US" sz="1200" b="0" i="0" u="none" strike="noStrike" dirty="0">
                          <a:solidFill>
                            <a:srgbClr val="FF0000"/>
                          </a:solidFill>
                          <a:effectLst/>
                          <a:latin typeface="Calibri" panose="020F0502020204030204" pitchFamily="34" charset="0"/>
                        </a:rPr>
                        <a:t>15</a:t>
                      </a:r>
                    </a:p>
                  </a:txBody>
                  <a:tcPr marL="7620" marR="7620" marT="7620" marB="0" anchor="b"/>
                </a:tc>
                <a:tc>
                  <a:txBody>
                    <a:bodyPr/>
                    <a:lstStyle/>
                    <a:p>
                      <a:pPr algn="ctr" fontAlgn="b"/>
                      <a:r>
                        <a:rPr lang="en-US" sz="1200" b="0" i="0" u="none" strike="noStrike" dirty="0">
                          <a:solidFill>
                            <a:srgbClr val="FF0000"/>
                          </a:solidFill>
                          <a:effectLst/>
                          <a:latin typeface="Calibri" panose="020F0502020204030204" pitchFamily="34" charset="0"/>
                        </a:rPr>
                        <a:t>100%</a:t>
                      </a:r>
                    </a:p>
                  </a:txBody>
                  <a:tcPr marL="7620" marR="7620" marT="7620" marB="0" anchor="b"/>
                </a:tc>
                <a:tc>
                  <a:txBody>
                    <a:bodyPr/>
                    <a:lstStyle/>
                    <a:p>
                      <a:pPr algn="ctr" fontAlgn="b"/>
                      <a:r>
                        <a:rPr lang="en-US" sz="1200" b="0" i="0" u="none" strike="noStrike" dirty="0">
                          <a:solidFill>
                            <a:srgbClr val="FF0000"/>
                          </a:solidFill>
                          <a:effectLst/>
                          <a:latin typeface="Calibri" panose="020F0502020204030204" pitchFamily="34" charset="0"/>
                        </a:rPr>
                        <a:t>83.3%</a:t>
                      </a:r>
                    </a:p>
                  </a:txBody>
                  <a:tcPr marL="7620" marR="7620" marT="7620" marB="0" anchor="b"/>
                </a:tc>
                <a:tc>
                  <a:txBody>
                    <a:bodyPr/>
                    <a:lstStyle/>
                    <a:p>
                      <a:pPr algn="ctr" fontAlgn="b"/>
                      <a:r>
                        <a:rPr lang="en-US" sz="1200" b="0" i="0" u="none" strike="noStrike" dirty="0">
                          <a:solidFill>
                            <a:srgbClr val="FF0000"/>
                          </a:solidFill>
                          <a:effectLst/>
                          <a:latin typeface="Calibri" panose="020F0502020204030204" pitchFamily="34" charset="0"/>
                        </a:rPr>
                        <a:t>100%</a:t>
                      </a:r>
                    </a:p>
                  </a:txBody>
                  <a:tcPr marL="7620" marR="7620" marT="7620" marB="0" anchor="b"/>
                </a:tc>
                <a:extLst>
                  <a:ext uri="{0D108BD9-81ED-4DB2-BD59-A6C34878D82A}">
                    <a16:rowId xmlns:a16="http://schemas.microsoft.com/office/drawing/2014/main" val="4166268457"/>
                  </a:ext>
                </a:extLst>
              </a:tr>
              <a:tr h="250727">
                <a:tc>
                  <a:txBody>
                    <a:bodyPr/>
                    <a:lstStyle/>
                    <a:p>
                      <a:pPr algn="l" fontAlgn="b"/>
                      <a:r>
                        <a:rPr lang="en-US" sz="1100" b="0" i="0" u="none" strike="noStrike" dirty="0">
                          <a:solidFill>
                            <a:schemeClr val="tx1"/>
                          </a:solidFill>
                          <a:effectLst/>
                          <a:latin typeface="Calibri" panose="020F0502020204030204" pitchFamily="34" charset="0"/>
                        </a:rPr>
                        <a:t>Nationwide</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13,548</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92.3%</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88.5%</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89.8%</a:t>
                      </a:r>
                    </a:p>
                  </a:txBody>
                  <a:tcPr marL="7620" marR="7620" marT="7620" marB="0" anchor="b"/>
                </a:tc>
                <a:extLst>
                  <a:ext uri="{0D108BD9-81ED-4DB2-BD59-A6C34878D82A}">
                    <a16:rowId xmlns:a16="http://schemas.microsoft.com/office/drawing/2014/main" val="1672412197"/>
                  </a:ext>
                </a:extLst>
              </a:tr>
            </a:tbl>
          </a:graphicData>
        </a:graphic>
      </p:graphicFrame>
      <p:sp>
        <p:nvSpPr>
          <p:cNvPr id="12" name="TextBox 11">
            <a:extLst>
              <a:ext uri="{FF2B5EF4-FFF2-40B4-BE49-F238E27FC236}">
                <a16:creationId xmlns:a16="http://schemas.microsoft.com/office/drawing/2014/main" id="{A8B8D717-18E6-41A5-AF58-7407A7BACD4A}"/>
              </a:ext>
            </a:extLst>
          </p:cNvPr>
          <p:cNvSpPr txBox="1"/>
          <p:nvPr/>
        </p:nvSpPr>
        <p:spPr>
          <a:xfrm>
            <a:off x="3047997" y="3077965"/>
            <a:ext cx="6096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Light" panose="020F0302020204030204"/>
                <a:ea typeface="+mn-ea"/>
                <a:cs typeface="+mn-cs"/>
              </a:rPr>
              <a:t>1/1/2021-2/1/2023</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2877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 name="Rectangle 83">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6A161A5B-0CB7-4591-B3D7-0B5A732D1470}"/>
              </a:ext>
            </a:extLst>
          </p:cNvPr>
          <p:cNvSpPr>
            <a:spLocks noGrp="1"/>
          </p:cNvSpPr>
          <p:nvPr>
            <p:ph type="title"/>
          </p:nvPr>
        </p:nvSpPr>
        <p:spPr>
          <a:xfrm>
            <a:off x="126995" y="586186"/>
            <a:ext cx="11938004" cy="977845"/>
          </a:xfrm>
        </p:spPr>
        <p:txBody>
          <a:bodyPr vert="horz" lIns="91440" tIns="45720" rIns="91440" bIns="45720" rtlCol="0" anchor="ctr">
            <a:normAutofit/>
          </a:bodyPr>
          <a:lstStyle/>
          <a:p>
            <a:r>
              <a:rPr lang="en-US" sz="2900" b="1" kern="1200" dirty="0">
                <a:solidFill>
                  <a:schemeClr val="bg1"/>
                </a:solidFill>
                <a:effectLst/>
                <a:latin typeface="+mj-lt"/>
                <a:ea typeface="+mj-ea"/>
                <a:cs typeface="+mj-cs"/>
              </a:rPr>
              <a:t>Women’s Health </a:t>
            </a:r>
            <a:r>
              <a:rPr lang="en-US" sz="2900" kern="1200" dirty="0">
                <a:solidFill>
                  <a:schemeClr val="bg1"/>
                </a:solidFill>
                <a:effectLst/>
                <a:latin typeface="+mj-lt"/>
                <a:ea typeface="+mj-ea"/>
                <a:cs typeface="+mj-cs"/>
              </a:rPr>
              <a:t>(322/704) </a:t>
            </a:r>
            <a:r>
              <a:rPr lang="en-US" sz="2900" b="1" kern="1200" dirty="0">
                <a:solidFill>
                  <a:schemeClr val="bg1"/>
                </a:solidFill>
                <a:effectLst/>
                <a:latin typeface="+mj-lt"/>
                <a:ea typeface="+mj-ea"/>
                <a:cs typeface="+mj-cs"/>
              </a:rPr>
              <a:t>Facilities with Highest Average Wait Time </a:t>
            </a:r>
            <a:r>
              <a:rPr lang="en-US" sz="2900" kern="1200" dirty="0">
                <a:solidFill>
                  <a:schemeClr val="bg1"/>
                </a:solidFill>
                <a:effectLst/>
                <a:latin typeface="+mj-lt"/>
                <a:ea typeface="+mj-ea"/>
                <a:cs typeface="+mj-cs"/>
              </a:rPr>
              <a:t>From PID</a:t>
            </a:r>
            <a:endParaRPr lang="en-US" sz="2900" i="1" kern="1200" dirty="0">
              <a:solidFill>
                <a:schemeClr val="bg1"/>
              </a:solidFill>
              <a:latin typeface="+mj-lt"/>
              <a:ea typeface="+mj-ea"/>
              <a:cs typeface="+mj-cs"/>
            </a:endParaRPr>
          </a:p>
        </p:txBody>
      </p:sp>
      <p:graphicFrame>
        <p:nvGraphicFramePr>
          <p:cNvPr id="8" name="Table 7">
            <a:extLst>
              <a:ext uri="{FF2B5EF4-FFF2-40B4-BE49-F238E27FC236}">
                <a16:creationId xmlns:a16="http://schemas.microsoft.com/office/drawing/2014/main" id="{E4501F13-F7A7-469B-845D-857807FC0B76}"/>
              </a:ext>
            </a:extLst>
          </p:cNvPr>
          <p:cNvGraphicFramePr>
            <a:graphicFrameLocks noGrp="1"/>
          </p:cNvGraphicFramePr>
          <p:nvPr/>
        </p:nvGraphicFramePr>
        <p:xfrm>
          <a:off x="267851" y="1836753"/>
          <a:ext cx="11656291" cy="990296"/>
        </p:xfrm>
        <a:graphic>
          <a:graphicData uri="http://schemas.openxmlformats.org/drawingml/2006/table">
            <a:tbl>
              <a:tblPr firstRow="1" bandRow="1">
                <a:tableStyleId>{5C22544A-7EE6-4342-B048-85BDC9FD1C3A}</a:tableStyleId>
              </a:tblPr>
              <a:tblGrid>
                <a:gridCol w="2484054">
                  <a:extLst>
                    <a:ext uri="{9D8B030D-6E8A-4147-A177-3AD203B41FA5}">
                      <a16:colId xmlns:a16="http://schemas.microsoft.com/office/drawing/2014/main" val="2663205"/>
                    </a:ext>
                  </a:extLst>
                </a:gridCol>
                <a:gridCol w="1349828">
                  <a:extLst>
                    <a:ext uri="{9D8B030D-6E8A-4147-A177-3AD203B41FA5}">
                      <a16:colId xmlns:a16="http://schemas.microsoft.com/office/drawing/2014/main" val="1548171549"/>
                    </a:ext>
                  </a:extLst>
                </a:gridCol>
                <a:gridCol w="1985554">
                  <a:extLst>
                    <a:ext uri="{9D8B030D-6E8A-4147-A177-3AD203B41FA5}">
                      <a16:colId xmlns:a16="http://schemas.microsoft.com/office/drawing/2014/main" val="3265513186"/>
                    </a:ext>
                  </a:extLst>
                </a:gridCol>
                <a:gridCol w="1750423">
                  <a:extLst>
                    <a:ext uri="{9D8B030D-6E8A-4147-A177-3AD203B41FA5}">
                      <a16:colId xmlns:a16="http://schemas.microsoft.com/office/drawing/2014/main" val="1849851173"/>
                    </a:ext>
                  </a:extLst>
                </a:gridCol>
                <a:gridCol w="2333897">
                  <a:extLst>
                    <a:ext uri="{9D8B030D-6E8A-4147-A177-3AD203B41FA5}">
                      <a16:colId xmlns:a16="http://schemas.microsoft.com/office/drawing/2014/main" val="1218235884"/>
                    </a:ext>
                  </a:extLst>
                </a:gridCol>
                <a:gridCol w="1752535">
                  <a:extLst>
                    <a:ext uri="{9D8B030D-6E8A-4147-A177-3AD203B41FA5}">
                      <a16:colId xmlns:a16="http://schemas.microsoft.com/office/drawing/2014/main" val="617350816"/>
                    </a:ext>
                  </a:extLst>
                </a:gridCol>
              </a:tblGrid>
              <a:tr h="431104">
                <a:tc>
                  <a:txBody>
                    <a:bodyPr/>
                    <a:lstStyle/>
                    <a:p>
                      <a:pPr algn="ctr" fontAlgn="ctr"/>
                      <a:r>
                        <a:rPr lang="en-US" sz="1050" b="1" u="none" strike="noStrike" dirty="0">
                          <a:solidFill>
                            <a:srgbClr val="FFFFFF"/>
                          </a:solidFill>
                          <a:effectLst/>
                        </a:rPr>
                        <a:t>Rank By Prop Over 40D</a:t>
                      </a:r>
                      <a:endParaRPr lang="en-US" sz="105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50" b="1" u="none" strike="noStrike" dirty="0">
                          <a:solidFill>
                            <a:srgbClr val="FFFFFF"/>
                          </a:solidFill>
                          <a:effectLst/>
                        </a:rPr>
                        <a:t>Appointments Over 40D</a:t>
                      </a:r>
                      <a:br>
                        <a:rPr lang="en-US" sz="1050" b="1" u="none" strike="noStrike" dirty="0">
                          <a:solidFill>
                            <a:srgbClr val="FFFFFF"/>
                          </a:solidFill>
                          <a:effectLst/>
                        </a:rPr>
                      </a:br>
                      <a:r>
                        <a:rPr lang="en-US" sz="1050" b="1" u="none" strike="noStrike" dirty="0">
                          <a:solidFill>
                            <a:srgbClr val="FFFFFF"/>
                          </a:solidFill>
                          <a:effectLst/>
                        </a:rPr>
                        <a:t>(Count)</a:t>
                      </a:r>
                      <a:endParaRPr lang="en-US" sz="105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50" b="1" u="none" strike="noStrike" dirty="0">
                          <a:solidFill>
                            <a:srgbClr val="FFFFFF"/>
                          </a:solidFill>
                          <a:effectLst/>
                        </a:rPr>
                        <a:t>Total New Pt Appointments</a:t>
                      </a:r>
                      <a:br>
                        <a:rPr lang="en-US" sz="1050" b="1" u="none" strike="noStrike" dirty="0">
                          <a:solidFill>
                            <a:srgbClr val="FFFFFF"/>
                          </a:solidFill>
                          <a:effectLst/>
                        </a:rPr>
                      </a:br>
                      <a:r>
                        <a:rPr lang="en-US" sz="1050" b="1" u="none" strike="noStrike" dirty="0">
                          <a:solidFill>
                            <a:srgbClr val="FFFFFF"/>
                          </a:solidFill>
                          <a:effectLst/>
                        </a:rPr>
                        <a:t>(Count)</a:t>
                      </a:r>
                    </a:p>
                  </a:txBody>
                  <a:tcPr marL="2175" marR="2175" marT="2175" marB="0" anchor="ctr"/>
                </a:tc>
                <a:tc>
                  <a:txBody>
                    <a:bodyPr/>
                    <a:lstStyle/>
                    <a:p>
                      <a:pPr algn="ctr" fontAlgn="ctr"/>
                      <a:r>
                        <a:rPr lang="en-US" sz="1050" b="1" u="none" strike="noStrike" dirty="0">
                          <a:solidFill>
                            <a:srgbClr val="FFFFFF"/>
                          </a:solidFill>
                          <a:effectLst/>
                        </a:rPr>
                        <a:t>Proportion of Appointments Over 40D</a:t>
                      </a:r>
                      <a:endParaRPr lang="en-US" sz="105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50" b="1" u="none" strike="noStrike" dirty="0">
                          <a:solidFill>
                            <a:srgbClr val="FFFFFF"/>
                          </a:solidFill>
                          <a:effectLst/>
                        </a:rPr>
                        <a:t>Average Wait Time from RD</a:t>
                      </a:r>
                      <a:br>
                        <a:rPr lang="en-US" sz="1050" b="1" u="none" strike="noStrike" dirty="0">
                          <a:solidFill>
                            <a:srgbClr val="FFFFFF"/>
                          </a:solidFill>
                          <a:effectLst/>
                        </a:rPr>
                      </a:br>
                      <a:r>
                        <a:rPr lang="en-US" sz="1050" b="1" u="none" strike="noStrike" dirty="0">
                          <a:solidFill>
                            <a:srgbClr val="FFFFFF"/>
                          </a:solidFill>
                          <a:effectLst/>
                        </a:rPr>
                        <a:t>(Days)</a:t>
                      </a:r>
                      <a:endParaRPr lang="en-US" sz="1050" b="1" i="0" u="none" strike="noStrike" dirty="0">
                        <a:solidFill>
                          <a:srgbClr val="FFFFFF"/>
                        </a:solidFill>
                        <a:effectLst/>
                        <a:latin typeface="Calibri" panose="020F0502020204030204" pitchFamily="34" charset="0"/>
                      </a:endParaRPr>
                    </a:p>
                  </a:txBody>
                  <a:tcPr marL="2175" marR="2175" marT="2175" marB="0" anchor="ctr"/>
                </a:tc>
                <a:tc>
                  <a:txBody>
                    <a:bodyPr/>
                    <a:lstStyle/>
                    <a:p>
                      <a:pPr algn="ctr" fontAlgn="ctr"/>
                      <a:r>
                        <a:rPr lang="en-US" sz="1050" b="1" u="none" strike="noStrike" dirty="0">
                          <a:solidFill>
                            <a:schemeClr val="bg1"/>
                          </a:solidFill>
                          <a:effectLst/>
                        </a:rPr>
                        <a:t>Average Wait Time from PID</a:t>
                      </a:r>
                      <a:br>
                        <a:rPr lang="en-US" sz="1050" b="1" u="none" strike="noStrike" dirty="0">
                          <a:solidFill>
                            <a:schemeClr val="bg1"/>
                          </a:solidFill>
                          <a:effectLst/>
                        </a:rPr>
                      </a:br>
                      <a:r>
                        <a:rPr lang="en-US" sz="1050" b="1" u="none" strike="noStrike" dirty="0">
                          <a:solidFill>
                            <a:schemeClr val="bg1"/>
                          </a:solidFill>
                          <a:effectLst/>
                        </a:rPr>
                        <a:t>(Days)</a:t>
                      </a:r>
                      <a:endParaRPr lang="en-US" sz="1050" b="1" i="0" u="none" strike="noStrike" dirty="0">
                        <a:solidFill>
                          <a:schemeClr val="bg1"/>
                        </a:solidFill>
                        <a:effectLst/>
                        <a:latin typeface="Calibri" panose="020F0502020204030204" pitchFamily="34" charset="0"/>
                      </a:endParaRPr>
                    </a:p>
                  </a:txBody>
                  <a:tcPr marL="2175" marR="2175" marT="2175" marB="0" anchor="ctr"/>
                </a:tc>
                <a:extLst>
                  <a:ext uri="{0D108BD9-81ED-4DB2-BD59-A6C34878D82A}">
                    <a16:rowId xmlns:a16="http://schemas.microsoft.com/office/drawing/2014/main" val="2752678295"/>
                  </a:ext>
                </a:extLst>
              </a:tr>
              <a:tr h="279596">
                <a:tc>
                  <a:txBody>
                    <a:bodyPr/>
                    <a:lstStyle/>
                    <a:p>
                      <a:pPr algn="l" fontAlgn="b"/>
                      <a:r>
                        <a:rPr lang="en-US" sz="1200" b="1" i="0" u="none" strike="noStrike" dirty="0">
                          <a:solidFill>
                            <a:srgbClr val="FF0000"/>
                          </a:solidFill>
                          <a:effectLst/>
                          <a:latin typeface="Calibri" panose="020F0502020204030204" pitchFamily="34" charset="0"/>
                        </a:rPr>
                        <a:t>(637) Asheville, NC HCS (2) (7)</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9</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11</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82</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54</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55</a:t>
                      </a:r>
                    </a:p>
                  </a:txBody>
                  <a:tcPr marL="7620" marR="7620" marT="7620" marB="0" anchor="b"/>
                </a:tc>
                <a:extLst>
                  <a:ext uri="{0D108BD9-81ED-4DB2-BD59-A6C34878D82A}">
                    <a16:rowId xmlns:a16="http://schemas.microsoft.com/office/drawing/2014/main" val="646314347"/>
                  </a:ext>
                </a:extLst>
              </a:tr>
              <a:tr h="279596">
                <a:tc>
                  <a:txBody>
                    <a:bodyPr/>
                    <a:lstStyle/>
                    <a:p>
                      <a:pPr algn="l" fontAlgn="b"/>
                      <a:r>
                        <a:rPr lang="fr-FR" sz="1200" b="1" i="0" u="none" strike="noStrike" dirty="0">
                          <a:solidFill>
                            <a:srgbClr val="FF0000"/>
                          </a:solidFill>
                          <a:effectLst/>
                          <a:latin typeface="Calibri" panose="020F0502020204030204" pitchFamily="34" charset="0"/>
                        </a:rPr>
                        <a:t>(590) Hampton, VA HCS (19)</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25</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58</a:t>
                      </a:r>
                    </a:p>
                  </a:txBody>
                  <a:tcPr marL="7620" marR="7620" marT="7620" marB="0" anchor="b"/>
                </a:tc>
                <a:tc>
                  <a:txBody>
                    <a:bodyPr/>
                    <a:lstStyle/>
                    <a:p>
                      <a:pPr algn="ctr" fontAlgn="b"/>
                      <a:r>
                        <a:rPr lang="en-US" sz="1200" b="1" i="0" u="none" strike="noStrike">
                          <a:solidFill>
                            <a:srgbClr val="FF0000"/>
                          </a:solidFill>
                          <a:effectLst/>
                          <a:latin typeface="Calibri" panose="020F0502020204030204" pitchFamily="34" charset="0"/>
                        </a:rPr>
                        <a:t>43</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44</a:t>
                      </a:r>
                    </a:p>
                  </a:txBody>
                  <a:tcPr marL="7620" marR="7620" marT="7620" marB="0" anchor="b"/>
                </a:tc>
                <a:tc>
                  <a:txBody>
                    <a:bodyPr/>
                    <a:lstStyle/>
                    <a:p>
                      <a:pPr algn="ctr" fontAlgn="b"/>
                      <a:r>
                        <a:rPr lang="en-US" sz="1200" b="1" i="0" u="none" strike="noStrike" dirty="0">
                          <a:solidFill>
                            <a:srgbClr val="FF0000"/>
                          </a:solidFill>
                          <a:effectLst/>
                          <a:latin typeface="Calibri" panose="020F0502020204030204" pitchFamily="34" charset="0"/>
                        </a:rPr>
                        <a:t>36</a:t>
                      </a:r>
                    </a:p>
                  </a:txBody>
                  <a:tcPr marL="7620" marR="7620" marT="7620" marB="0" anchor="b"/>
                </a:tc>
                <a:extLst>
                  <a:ext uri="{0D108BD9-81ED-4DB2-BD59-A6C34878D82A}">
                    <a16:rowId xmlns:a16="http://schemas.microsoft.com/office/drawing/2014/main" val="1261035628"/>
                  </a:ext>
                </a:extLst>
              </a:tr>
            </a:tbl>
          </a:graphicData>
        </a:graphic>
      </p:graphicFrame>
      <p:graphicFrame>
        <p:nvGraphicFramePr>
          <p:cNvPr id="9" name="Table 8">
            <a:extLst>
              <a:ext uri="{FF2B5EF4-FFF2-40B4-BE49-F238E27FC236}">
                <a16:creationId xmlns:a16="http://schemas.microsoft.com/office/drawing/2014/main" id="{06F4FD90-07AC-402C-8ACB-B7A1B7D60AD3}"/>
              </a:ext>
            </a:extLst>
          </p:cNvPr>
          <p:cNvGraphicFramePr>
            <a:graphicFrameLocks noGrp="1"/>
          </p:cNvGraphicFramePr>
          <p:nvPr/>
        </p:nvGraphicFramePr>
        <p:xfrm>
          <a:off x="267851" y="3340304"/>
          <a:ext cx="11603513" cy="990295"/>
        </p:xfrm>
        <a:graphic>
          <a:graphicData uri="http://schemas.openxmlformats.org/drawingml/2006/table">
            <a:tbl>
              <a:tblPr firstRow="1" bandRow="1">
                <a:tableStyleId>{5C22544A-7EE6-4342-B048-85BDC9FD1C3A}</a:tableStyleId>
              </a:tblPr>
              <a:tblGrid>
                <a:gridCol w="2789408">
                  <a:extLst>
                    <a:ext uri="{9D8B030D-6E8A-4147-A177-3AD203B41FA5}">
                      <a16:colId xmlns:a16="http://schemas.microsoft.com/office/drawing/2014/main" val="349730187"/>
                    </a:ext>
                  </a:extLst>
                </a:gridCol>
                <a:gridCol w="2219080">
                  <a:extLst>
                    <a:ext uri="{9D8B030D-6E8A-4147-A177-3AD203B41FA5}">
                      <a16:colId xmlns:a16="http://schemas.microsoft.com/office/drawing/2014/main" val="941836198"/>
                    </a:ext>
                  </a:extLst>
                </a:gridCol>
                <a:gridCol w="2488689">
                  <a:extLst>
                    <a:ext uri="{9D8B030D-6E8A-4147-A177-3AD203B41FA5}">
                      <a16:colId xmlns:a16="http://schemas.microsoft.com/office/drawing/2014/main" val="2601795674"/>
                    </a:ext>
                  </a:extLst>
                </a:gridCol>
                <a:gridCol w="2053168">
                  <a:extLst>
                    <a:ext uri="{9D8B030D-6E8A-4147-A177-3AD203B41FA5}">
                      <a16:colId xmlns:a16="http://schemas.microsoft.com/office/drawing/2014/main" val="3977159821"/>
                    </a:ext>
                  </a:extLst>
                </a:gridCol>
                <a:gridCol w="2053168">
                  <a:extLst>
                    <a:ext uri="{9D8B030D-6E8A-4147-A177-3AD203B41FA5}">
                      <a16:colId xmlns:a16="http://schemas.microsoft.com/office/drawing/2014/main" val="601652558"/>
                    </a:ext>
                  </a:extLst>
                </a:gridCol>
              </a:tblGrid>
              <a:tr h="337524">
                <a:tc>
                  <a:txBody>
                    <a:bodyPr/>
                    <a:lstStyle/>
                    <a:p>
                      <a:pPr marL="0" algn="ctr" defTabSz="914400" rtl="0" eaLnBrk="1" fontAlgn="ctr" latinLnBrk="0" hangingPunct="1"/>
                      <a:r>
                        <a:rPr lang="en-US" sz="1000" b="1" u="none" strike="noStrike" kern="1200" dirty="0">
                          <a:solidFill>
                            <a:srgbClr val="FFFFFF"/>
                          </a:solidFill>
                          <a:effectLst/>
                          <a:latin typeface="+mn-lt"/>
                          <a:ea typeface="+mn-ea"/>
                          <a:cs typeface="+mn-cs"/>
                        </a:rPr>
                        <a:t>Station</a:t>
                      </a:r>
                      <a:br>
                        <a:rPr lang="en-US" sz="1000" b="1" u="none" strike="noStrike" kern="1200" dirty="0">
                          <a:solidFill>
                            <a:srgbClr val="FFFFFF"/>
                          </a:solidFill>
                          <a:effectLst/>
                          <a:latin typeface="+mn-lt"/>
                          <a:ea typeface="+mn-ea"/>
                          <a:cs typeface="+mn-cs"/>
                        </a:rPr>
                      </a:br>
                      <a:r>
                        <a:rPr lang="en-US" sz="1000" b="1" u="none" strike="noStrike" kern="1200" dirty="0">
                          <a:solidFill>
                            <a:srgbClr val="FFFFFF"/>
                          </a:solidFill>
                          <a:effectLst/>
                          <a:latin typeface="+mn-lt"/>
                          <a:ea typeface="+mn-ea"/>
                          <a:cs typeface="+mn-cs"/>
                        </a:rPr>
                        <a:t>(Prop Rank) (Avg WT Rank)</a:t>
                      </a:r>
                    </a:p>
                  </a:txBody>
                  <a:tcPr marL="7620" marR="7620" marT="7620" marB="0" anchor="b"/>
                </a:tc>
                <a:tc>
                  <a:txBody>
                    <a:bodyPr/>
                    <a:lstStyle/>
                    <a:p>
                      <a:pPr algn="ctr" fontAlgn="ctr"/>
                      <a:r>
                        <a:rPr lang="en-US" sz="1000" b="1" i="0" u="none" strike="noStrike" dirty="0">
                          <a:solidFill>
                            <a:srgbClr val="FFFFFF"/>
                          </a:solidFill>
                          <a:effectLst/>
                          <a:latin typeface="Calibri" panose="020F0502020204030204" pitchFamily="34" charset="0"/>
                        </a:rPr>
                        <a:t>Response Count</a:t>
                      </a:r>
                    </a:p>
                  </a:txBody>
                  <a:tcPr marL="2175" marR="2175" marT="2175" marB="0" anchor="ctr"/>
                </a:tc>
                <a:tc>
                  <a:txBody>
                    <a:bodyPr/>
                    <a:lstStyle/>
                    <a:p>
                      <a:pPr algn="ctr" fontAlgn="ctr"/>
                      <a:r>
                        <a:rPr lang="en-US" sz="1000" b="1" u="none" strike="noStrike" dirty="0">
                          <a:solidFill>
                            <a:schemeClr val="bg1"/>
                          </a:solidFill>
                          <a:effectLst/>
                        </a:rPr>
                        <a:t>Outpatient Trust Score</a:t>
                      </a:r>
                    </a:p>
                  </a:txBody>
                  <a:tcPr marL="2175" marR="2175" marT="2175" marB="0" anchor="ctr"/>
                </a:tc>
                <a:tc>
                  <a:txBody>
                    <a:bodyPr/>
                    <a:lstStyle/>
                    <a:p>
                      <a:pPr algn="ctr" fontAlgn="ctr"/>
                      <a:r>
                        <a:rPr lang="en-US" sz="1000" b="1" i="0" u="none" strike="noStrike" dirty="0">
                          <a:solidFill>
                            <a:schemeClr val="bg1"/>
                          </a:solidFill>
                          <a:effectLst/>
                          <a:latin typeface="Calibri" panose="020F0502020204030204" pitchFamily="34" charset="0"/>
                        </a:rPr>
                        <a:t>“I got my appointment on a date and time that worked for me”</a:t>
                      </a:r>
                    </a:p>
                  </a:txBody>
                  <a:tcPr marL="2175" marR="2175" marT="2175" marB="0" anchor="ctr"/>
                </a:tc>
                <a:tc>
                  <a:txBody>
                    <a:bodyPr/>
                    <a:lstStyle/>
                    <a:p>
                      <a:pPr algn="ctr" fontAlgn="ctr"/>
                      <a:r>
                        <a:rPr lang="en-US" sz="1000" b="1" i="0" u="none" strike="noStrike" dirty="0">
                          <a:solidFill>
                            <a:schemeClr val="bg1"/>
                          </a:solidFill>
                          <a:effectLst/>
                          <a:latin typeface="Calibri" panose="020F0502020204030204" pitchFamily="34" charset="0"/>
                        </a:rPr>
                        <a:t>“I am satisfied with the service I received from [Facility Name].”</a:t>
                      </a:r>
                    </a:p>
                  </a:txBody>
                  <a:tcPr marL="2175" marR="2175" marT="2175" marB="0" anchor="ctr"/>
                </a:tc>
                <a:extLst>
                  <a:ext uri="{0D108BD9-81ED-4DB2-BD59-A6C34878D82A}">
                    <a16:rowId xmlns:a16="http://schemas.microsoft.com/office/drawing/2014/main" val="3564265488"/>
                  </a:ext>
                </a:extLst>
              </a:tr>
              <a:tr h="201022">
                <a:tc>
                  <a:txBody>
                    <a:bodyPr/>
                    <a:lstStyle/>
                    <a:p>
                      <a:pPr algn="l" fontAlgn="b"/>
                      <a:r>
                        <a:rPr lang="en-US" sz="1200" b="0" i="0" u="none" strike="noStrike" dirty="0">
                          <a:solidFill>
                            <a:schemeClr val="tx1"/>
                          </a:solidFill>
                          <a:effectLst/>
                          <a:latin typeface="Calibri" panose="020F0502020204030204" pitchFamily="34" charset="0"/>
                        </a:rPr>
                        <a:t>(637) Asheville, NC HCS (2) (7)</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47</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93.6%</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88.9%</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88.9%</a:t>
                      </a:r>
                    </a:p>
                  </a:txBody>
                  <a:tcPr marL="7620" marR="7620" marT="7620" marB="0" anchor="b"/>
                </a:tc>
                <a:extLst>
                  <a:ext uri="{0D108BD9-81ED-4DB2-BD59-A6C34878D82A}">
                    <a16:rowId xmlns:a16="http://schemas.microsoft.com/office/drawing/2014/main" val="66706406"/>
                  </a:ext>
                </a:extLst>
              </a:tr>
              <a:tr h="201022">
                <a:tc>
                  <a:txBody>
                    <a:bodyPr/>
                    <a:lstStyle/>
                    <a:p>
                      <a:pPr algn="l" fontAlgn="b"/>
                      <a:r>
                        <a:rPr lang="fr-FR" sz="1200" b="0" i="0" u="none" strike="noStrike" dirty="0">
                          <a:solidFill>
                            <a:schemeClr val="tx1"/>
                          </a:solidFill>
                          <a:effectLst/>
                          <a:latin typeface="Calibri" panose="020F0502020204030204" pitchFamily="34" charset="0"/>
                        </a:rPr>
                        <a:t>(590) Hampton, VA HCS (19)</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203</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78.3%</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75.0%</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72.6%</a:t>
                      </a:r>
                    </a:p>
                  </a:txBody>
                  <a:tcPr marL="7620" marR="7620" marT="7620" marB="0" anchor="b"/>
                </a:tc>
                <a:extLst>
                  <a:ext uri="{0D108BD9-81ED-4DB2-BD59-A6C34878D82A}">
                    <a16:rowId xmlns:a16="http://schemas.microsoft.com/office/drawing/2014/main" val="4166268457"/>
                  </a:ext>
                </a:extLst>
              </a:tr>
              <a:tr h="250727">
                <a:tc>
                  <a:txBody>
                    <a:bodyPr/>
                    <a:lstStyle/>
                    <a:p>
                      <a:pPr algn="l" fontAlgn="b"/>
                      <a:r>
                        <a:rPr lang="en-US" sz="1100" b="0" i="0" u="none" strike="noStrike" dirty="0">
                          <a:solidFill>
                            <a:schemeClr val="tx1"/>
                          </a:solidFill>
                          <a:effectLst/>
                          <a:latin typeface="Calibri" panose="020F0502020204030204" pitchFamily="34" charset="0"/>
                        </a:rPr>
                        <a:t>Nationwide</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11,803</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83.6%</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81.6%</a:t>
                      </a:r>
                    </a:p>
                  </a:txBody>
                  <a:tcPr marL="7620" marR="7620" marT="7620" marB="0" anchor="b"/>
                </a:tc>
                <a:tc>
                  <a:txBody>
                    <a:bodyPr/>
                    <a:lstStyle/>
                    <a:p>
                      <a:pPr algn="ctr" fontAlgn="b"/>
                      <a:r>
                        <a:rPr lang="en-US" sz="1200" b="0" i="0" u="none" strike="noStrike" dirty="0">
                          <a:solidFill>
                            <a:schemeClr val="tx1"/>
                          </a:solidFill>
                          <a:effectLst/>
                          <a:latin typeface="Calibri" panose="020F0502020204030204" pitchFamily="34" charset="0"/>
                        </a:rPr>
                        <a:t>81.1%</a:t>
                      </a:r>
                    </a:p>
                  </a:txBody>
                  <a:tcPr marL="7620" marR="7620" marT="7620" marB="0" anchor="b"/>
                </a:tc>
                <a:extLst>
                  <a:ext uri="{0D108BD9-81ED-4DB2-BD59-A6C34878D82A}">
                    <a16:rowId xmlns:a16="http://schemas.microsoft.com/office/drawing/2014/main" val="1672412197"/>
                  </a:ext>
                </a:extLst>
              </a:tr>
            </a:tbl>
          </a:graphicData>
        </a:graphic>
      </p:graphicFrame>
      <p:sp>
        <p:nvSpPr>
          <p:cNvPr id="12" name="TextBox 11">
            <a:extLst>
              <a:ext uri="{FF2B5EF4-FFF2-40B4-BE49-F238E27FC236}">
                <a16:creationId xmlns:a16="http://schemas.microsoft.com/office/drawing/2014/main" id="{CA8D0D55-EECA-40FA-8669-7E461167F022}"/>
              </a:ext>
            </a:extLst>
          </p:cNvPr>
          <p:cNvSpPr txBox="1"/>
          <p:nvPr/>
        </p:nvSpPr>
        <p:spPr>
          <a:xfrm>
            <a:off x="3047996" y="2979055"/>
            <a:ext cx="6096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Light" panose="020F0302020204030204"/>
                <a:ea typeface="+mn-ea"/>
                <a:cs typeface="+mn-cs"/>
              </a:rPr>
              <a:t>1/1/2021-2/1/2023</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598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E71EA0-1F6D-4CC9-8411-EB30FC772841}"/>
              </a:ext>
            </a:extLst>
          </p:cNvPr>
          <p:cNvSpPr>
            <a:spLocks noGrp="1"/>
          </p:cNvSpPr>
          <p:nvPr>
            <p:ph type="sldNum" sz="quarter" idx="12"/>
          </p:nvPr>
        </p:nvSpPr>
        <p:spPr>
          <a:xfrm>
            <a:off x="6937831" y="5291425"/>
            <a:ext cx="2133600" cy="30427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09728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1097280" rtl="0" eaLnBrk="1" fontAlgn="auto" latinLnBrk="0" hangingPunct="1">
                <a:lnSpc>
                  <a:spcPct val="100000"/>
                </a:lnSpc>
                <a:spcBef>
                  <a:spcPts val="0"/>
                </a:spcBef>
                <a:spcAft>
                  <a:spcPts val="0"/>
                </a:spcAft>
                <a:buClrTx/>
                <a:buSzTx/>
                <a:buFontTx/>
                <a:buNone/>
                <a:tabLst/>
                <a:defRPr/>
              </a:pPr>
              <a:t>5</a:t>
            </a:fld>
            <a:endParaRPr kumimoji="0" lang="en-US" sz="144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a:extLst>
              <a:ext uri="{FF2B5EF4-FFF2-40B4-BE49-F238E27FC236}">
                <a16:creationId xmlns:a16="http://schemas.microsoft.com/office/drawing/2014/main" id="{A0C003DC-3AFA-4761-B74A-DE3951D67137}"/>
              </a:ext>
            </a:extLst>
          </p:cNvPr>
          <p:cNvSpPr>
            <a:spLocks noGrp="1"/>
          </p:cNvSpPr>
          <p:nvPr>
            <p:ph type="title"/>
          </p:nvPr>
        </p:nvSpPr>
        <p:spPr/>
        <p:txBody>
          <a:bodyPr/>
          <a:lstStyle/>
          <a:p>
            <a:r>
              <a:rPr lang="en-US" sz="2160">
                <a:solidFill>
                  <a:srgbClr val="FFFFFF"/>
                </a:solidFill>
              </a:rPr>
              <a:t>Subcategory Clustering</a:t>
            </a:r>
          </a:p>
        </p:txBody>
      </p:sp>
      <p:sp>
        <p:nvSpPr>
          <p:cNvPr id="12" name="TextBox 11">
            <a:extLst>
              <a:ext uri="{FF2B5EF4-FFF2-40B4-BE49-F238E27FC236}">
                <a16:creationId xmlns:a16="http://schemas.microsoft.com/office/drawing/2014/main" id="{CB08B4D3-8BEE-44EE-8C3D-7C33B2669BEF}"/>
              </a:ext>
            </a:extLst>
          </p:cNvPr>
          <p:cNvSpPr txBox="1"/>
          <p:nvPr/>
        </p:nvSpPr>
        <p:spPr>
          <a:xfrm>
            <a:off x="1408054" y="1165061"/>
            <a:ext cx="2770632" cy="4247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1" i="0" u="none" strike="noStrike" kern="1200" cap="none" spc="0" normalizeH="0" baseline="0" noProof="0">
                <a:ln>
                  <a:noFill/>
                </a:ln>
                <a:solidFill>
                  <a:prstClr val="black"/>
                </a:solidFill>
                <a:effectLst/>
                <a:uLnTx/>
                <a:uFillTx/>
                <a:latin typeface="Calibri" panose="020F0502020204030204"/>
                <a:ea typeface="+mn-ea"/>
                <a:cs typeface="+mn-cs"/>
              </a:rPr>
              <a:t>Time</a:t>
            </a:r>
          </a:p>
        </p:txBody>
      </p:sp>
      <p:sp>
        <p:nvSpPr>
          <p:cNvPr id="13" name="TextBox 12">
            <a:extLst>
              <a:ext uri="{FF2B5EF4-FFF2-40B4-BE49-F238E27FC236}">
                <a16:creationId xmlns:a16="http://schemas.microsoft.com/office/drawing/2014/main" id="{504D8C37-B65B-44F4-9BFE-34857F4499FB}"/>
              </a:ext>
            </a:extLst>
          </p:cNvPr>
          <p:cNvSpPr txBox="1"/>
          <p:nvPr/>
        </p:nvSpPr>
        <p:spPr>
          <a:xfrm>
            <a:off x="4869054" y="1165061"/>
            <a:ext cx="2633472" cy="4247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1" i="0" u="none" strike="noStrike" kern="1200" cap="none" spc="0" normalizeH="0" baseline="0" noProof="0">
                <a:ln>
                  <a:noFill/>
                </a:ln>
                <a:solidFill>
                  <a:prstClr val="black"/>
                </a:solidFill>
                <a:effectLst/>
                <a:uLnTx/>
                <a:uFillTx/>
                <a:latin typeface="Calibri" panose="020F0502020204030204"/>
                <a:ea typeface="+mn-ea"/>
                <a:cs typeface="+mn-cs"/>
              </a:rPr>
              <a:t>Friction</a:t>
            </a:r>
          </a:p>
        </p:txBody>
      </p:sp>
      <p:sp>
        <p:nvSpPr>
          <p:cNvPr id="17" name="TextBox 16">
            <a:extLst>
              <a:ext uri="{FF2B5EF4-FFF2-40B4-BE49-F238E27FC236}">
                <a16:creationId xmlns:a16="http://schemas.microsoft.com/office/drawing/2014/main" id="{CC0C8E82-B895-4320-A3BD-98C46AFC07B1}"/>
              </a:ext>
            </a:extLst>
          </p:cNvPr>
          <p:cNvSpPr txBox="1"/>
          <p:nvPr/>
        </p:nvSpPr>
        <p:spPr>
          <a:xfrm>
            <a:off x="7964300" y="1164414"/>
            <a:ext cx="3191256" cy="4247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60" b="1" i="0" u="none" strike="noStrike" kern="1200" cap="none" spc="0" normalizeH="0" baseline="0" noProof="0">
                <a:ln>
                  <a:noFill/>
                </a:ln>
                <a:solidFill>
                  <a:prstClr val="black"/>
                </a:solidFill>
                <a:effectLst/>
                <a:uLnTx/>
                <a:uFillTx/>
                <a:latin typeface="Calibri" panose="020F0502020204030204"/>
                <a:ea typeface="+mn-ea"/>
                <a:cs typeface="+mn-cs"/>
              </a:rPr>
              <a:t>Impact on Quality of Care</a:t>
            </a:r>
          </a:p>
        </p:txBody>
      </p:sp>
      <p:sp>
        <p:nvSpPr>
          <p:cNvPr id="19" name="Flowchart: Connector 18">
            <a:extLst>
              <a:ext uri="{FF2B5EF4-FFF2-40B4-BE49-F238E27FC236}">
                <a16:creationId xmlns:a16="http://schemas.microsoft.com/office/drawing/2014/main" id="{939F03A3-C938-4261-8007-3AA2F4289859}"/>
              </a:ext>
            </a:extLst>
          </p:cNvPr>
          <p:cNvSpPr/>
          <p:nvPr/>
        </p:nvSpPr>
        <p:spPr>
          <a:xfrm>
            <a:off x="1302898" y="1808573"/>
            <a:ext cx="2980944" cy="2825496"/>
          </a:xfrm>
          <a:prstGeom prst="flowChartConnec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2160" b="0" i="0" u="none" strike="noStrike" kern="1200" cap="none" spc="0" normalizeH="0" baseline="0" noProof="0" dirty="0">
                <a:ln>
                  <a:noFill/>
                </a:ln>
                <a:solidFill>
                  <a:prstClr val="white"/>
                </a:solidFill>
                <a:effectLst/>
                <a:uLnTx/>
                <a:uFillTx/>
                <a:latin typeface="Calibri" panose="020F0502020204030204"/>
                <a:ea typeface="+mn-ea"/>
                <a:cs typeface="+mn-cs"/>
              </a:rPr>
              <a:t>Timelines</a:t>
            </a:r>
          </a:p>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2160" b="0" i="0" u="none" strike="noStrike" kern="1200" cap="none" spc="0" normalizeH="0" baseline="0" noProof="0" dirty="0">
                <a:ln>
                  <a:noFill/>
                </a:ln>
                <a:solidFill>
                  <a:prstClr val="white"/>
                </a:solidFill>
                <a:effectLst/>
                <a:uLnTx/>
                <a:uFillTx/>
                <a:latin typeface="Calibri" panose="020F0502020204030204"/>
                <a:ea typeface="+mn-ea"/>
                <a:cs typeface="+mn-cs"/>
              </a:rPr>
              <a:t>Same Day Cancellations</a:t>
            </a:r>
          </a:p>
        </p:txBody>
      </p:sp>
      <p:sp>
        <p:nvSpPr>
          <p:cNvPr id="20" name="Flowchart: Connector 19">
            <a:extLst>
              <a:ext uri="{FF2B5EF4-FFF2-40B4-BE49-F238E27FC236}">
                <a16:creationId xmlns:a16="http://schemas.microsoft.com/office/drawing/2014/main" id="{028C6EAF-BA8C-4105-9307-2B7407334AD1}"/>
              </a:ext>
            </a:extLst>
          </p:cNvPr>
          <p:cNvSpPr/>
          <p:nvPr/>
        </p:nvSpPr>
        <p:spPr>
          <a:xfrm>
            <a:off x="4695322" y="1808573"/>
            <a:ext cx="2980944" cy="2825496"/>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1680" b="0" i="0" u="none" strike="noStrike" kern="1200" cap="none" spc="0" normalizeH="0" baseline="0" noProof="0">
                <a:ln>
                  <a:noFill/>
                </a:ln>
                <a:solidFill>
                  <a:prstClr val="white"/>
                </a:solidFill>
                <a:effectLst/>
                <a:uLnTx/>
                <a:uFillTx/>
                <a:latin typeface="Calibri" panose="020F0502020204030204"/>
                <a:ea typeface="+mn-ea"/>
                <a:cs typeface="+mn-cs"/>
              </a:rPr>
              <a:t>Phone System</a:t>
            </a:r>
          </a:p>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1680" b="0" i="0" u="none" strike="noStrike" kern="1200" cap="none" spc="0" normalizeH="0" baseline="0" noProof="0">
                <a:ln>
                  <a:noFill/>
                </a:ln>
                <a:solidFill>
                  <a:prstClr val="white"/>
                </a:solidFill>
                <a:effectLst/>
                <a:uLnTx/>
                <a:uFillTx/>
                <a:latin typeface="Calibri" panose="020F0502020204030204"/>
                <a:ea typeface="+mn-ea"/>
                <a:cs typeface="+mn-cs"/>
              </a:rPr>
              <a:t>Customer Service/Satisfaction with Care</a:t>
            </a:r>
          </a:p>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1680" b="0" i="0" u="none" strike="noStrike" kern="1200" cap="none" spc="0" normalizeH="0" baseline="0" noProof="0">
                <a:ln>
                  <a:noFill/>
                </a:ln>
                <a:solidFill>
                  <a:prstClr val="white"/>
                </a:solidFill>
                <a:effectLst/>
                <a:uLnTx/>
                <a:uFillTx/>
                <a:latin typeface="Calibri" panose="020F0502020204030204"/>
                <a:ea typeface="+mn-ea"/>
                <a:cs typeface="+mn-cs"/>
              </a:rPr>
              <a:t>Technology</a:t>
            </a:r>
          </a:p>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1680" b="0" i="0" u="none" strike="noStrike" kern="1200" cap="none" spc="0" normalizeH="0" baseline="0" noProof="0">
                <a:ln>
                  <a:noFill/>
                </a:ln>
                <a:solidFill>
                  <a:prstClr val="white"/>
                </a:solidFill>
                <a:effectLst/>
                <a:uLnTx/>
                <a:uFillTx/>
                <a:latin typeface="Calibri" panose="020F0502020204030204"/>
                <a:ea typeface="+mn-ea"/>
                <a:cs typeface="+mn-cs"/>
              </a:rPr>
              <a:t>Communication</a:t>
            </a:r>
          </a:p>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1680" b="0" i="0" u="none" strike="noStrike" kern="1200" cap="none" spc="0" normalizeH="0" baseline="0" noProof="0">
                <a:ln>
                  <a:noFill/>
                </a:ln>
                <a:solidFill>
                  <a:prstClr val="white"/>
                </a:solidFill>
                <a:effectLst/>
                <a:uLnTx/>
                <a:uFillTx/>
                <a:latin typeface="Calibri" panose="020F0502020204030204"/>
                <a:ea typeface="+mn-ea"/>
                <a:cs typeface="+mn-cs"/>
              </a:rPr>
              <a:t>Administration</a:t>
            </a:r>
          </a:p>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1680" b="0" i="0" u="none" strike="noStrike" kern="1200" cap="none" spc="0" normalizeH="0" baseline="0" noProof="0">
                <a:ln>
                  <a:noFill/>
                </a:ln>
                <a:solidFill>
                  <a:prstClr val="white"/>
                </a:solidFill>
                <a:effectLst/>
                <a:uLnTx/>
                <a:uFillTx/>
                <a:latin typeface="Calibri" panose="020F0502020204030204"/>
                <a:ea typeface="+mn-ea"/>
                <a:cs typeface="+mn-cs"/>
              </a:rPr>
              <a:t>*Travel</a:t>
            </a:r>
          </a:p>
        </p:txBody>
      </p:sp>
      <p:sp>
        <p:nvSpPr>
          <p:cNvPr id="21" name="Flowchart: Connector 20">
            <a:extLst>
              <a:ext uri="{FF2B5EF4-FFF2-40B4-BE49-F238E27FC236}">
                <a16:creationId xmlns:a16="http://schemas.microsoft.com/office/drawing/2014/main" id="{88660BE1-067C-4B46-8DD5-A4D2976553D1}"/>
              </a:ext>
            </a:extLst>
          </p:cNvPr>
          <p:cNvSpPr/>
          <p:nvPr/>
        </p:nvSpPr>
        <p:spPr>
          <a:xfrm>
            <a:off x="8069456" y="1808573"/>
            <a:ext cx="2980944" cy="2825496"/>
          </a:xfrm>
          <a:prstGeom prst="flowChartConnector">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720"/>
              </a:spcAft>
              <a:buClrTx/>
              <a:buSzTx/>
              <a:buFontTx/>
              <a:buNone/>
              <a:tabLst/>
              <a:defRPr/>
            </a:pPr>
            <a:r>
              <a:rPr kumimoji="0" lang="en-US" sz="2160" b="0" i="0" u="none" strike="noStrike" kern="1200" cap="none" spc="0" normalizeH="0" baseline="0" noProof="0" dirty="0">
                <a:ln>
                  <a:noFill/>
                </a:ln>
                <a:solidFill>
                  <a:prstClr val="white"/>
                </a:solidFill>
                <a:effectLst/>
                <a:uLnTx/>
                <a:uFillTx/>
                <a:latin typeface="Calibri" panose="020F0502020204030204"/>
                <a:ea typeface="+mn-ea"/>
                <a:cs typeface="+mn-cs"/>
              </a:rPr>
              <a:t>Multiple Cancellations</a:t>
            </a:r>
          </a:p>
        </p:txBody>
      </p:sp>
      <p:sp>
        <p:nvSpPr>
          <p:cNvPr id="22" name="object 3">
            <a:extLst>
              <a:ext uri="{FF2B5EF4-FFF2-40B4-BE49-F238E27FC236}">
                <a16:creationId xmlns:a16="http://schemas.microsoft.com/office/drawing/2014/main" id="{AB7218DD-626E-447E-A642-781AA6E36C89}"/>
              </a:ext>
            </a:extLst>
          </p:cNvPr>
          <p:cNvSpPr txBox="1">
            <a:spLocks/>
          </p:cNvSpPr>
          <p:nvPr/>
        </p:nvSpPr>
        <p:spPr>
          <a:xfrm>
            <a:off x="854699" y="5268567"/>
            <a:ext cx="10482599" cy="234499"/>
          </a:xfrm>
          <a:prstGeom prst="rect">
            <a:avLst/>
          </a:prstGeom>
        </p:spPr>
        <p:txBody>
          <a:bodyPr vert="horz" wrap="square" lIns="0" tIns="12775" rIns="0" bIns="0" rtlCol="0" anchor="t">
            <a:spAutoFit/>
          </a:bodyPr>
          <a:lstStyle>
            <a:lvl1pPr algn="ctr" defTabSz="457200" rtl="0" eaLnBrk="1" latinLnBrk="0" hangingPunct="1">
              <a:spcBef>
                <a:spcPct val="0"/>
              </a:spcBef>
              <a:buNone/>
              <a:defRPr sz="3200" b="1" kern="1200">
                <a:solidFill>
                  <a:schemeClr val="bg1"/>
                </a:solidFill>
                <a:latin typeface="+mj-lt"/>
                <a:ea typeface="+mj-ea"/>
                <a:cs typeface="+mj-cs"/>
              </a:defRPr>
            </a:lvl1pPr>
          </a:lstStyle>
          <a:p>
            <a:pPr marL="13447" marR="0" lvl="0" indent="0" algn="l" defTabSz="548640" rtl="0" eaLnBrk="1" fontAlgn="auto" latinLnBrk="0" hangingPunct="1">
              <a:lnSpc>
                <a:spcPct val="100000"/>
              </a:lnSpc>
              <a:spcBef>
                <a:spcPts val="101"/>
              </a:spcBef>
              <a:spcAft>
                <a:spcPts val="0"/>
              </a:spcAft>
              <a:buClrTx/>
              <a:buSzTx/>
              <a:buFontTx/>
              <a:buNone/>
              <a:tabLst/>
              <a:defRPr/>
            </a:pPr>
            <a:r>
              <a:rPr kumimoji="0" lang="en-US" sz="1440" b="1" i="0" u="none" strike="noStrike" kern="1200" cap="none" spc="-5" normalizeH="0" baseline="0" noProof="0" dirty="0">
                <a:ln>
                  <a:noFill/>
                </a:ln>
                <a:solidFill>
                  <a:srgbClr val="003F72"/>
                </a:solidFill>
                <a:effectLst/>
                <a:uLnTx/>
                <a:uFillTx/>
                <a:latin typeface="Calibri"/>
                <a:ea typeface="+mj-ea"/>
                <a:cs typeface="+mj-cs"/>
              </a:rPr>
              <a:t>BLUF: </a:t>
            </a:r>
            <a:r>
              <a:rPr kumimoji="0" lang="en-US" sz="1320" b="0" i="0" u="none" strike="noStrike" kern="1200" cap="none" spc="-5" normalizeH="0" baseline="0" noProof="0" dirty="0">
                <a:ln>
                  <a:noFill/>
                </a:ln>
                <a:solidFill>
                  <a:prstClr val="black"/>
                </a:solidFill>
                <a:effectLst/>
                <a:uLnTx/>
                <a:uFillTx/>
                <a:latin typeface="Calibri"/>
                <a:ea typeface="+mj-ea"/>
                <a:cs typeface="+mj-cs"/>
              </a:rPr>
              <a:t>The team identified three general clusters or concepts among the subcategories that we’ve named </a:t>
            </a:r>
            <a:r>
              <a:rPr kumimoji="0" lang="en-US" sz="1320" b="1" i="0" u="none" strike="noStrike" kern="1200" cap="none" spc="-5" normalizeH="0" baseline="0" noProof="0" dirty="0">
                <a:ln>
                  <a:noFill/>
                </a:ln>
                <a:solidFill>
                  <a:prstClr val="black"/>
                </a:solidFill>
                <a:effectLst/>
                <a:uLnTx/>
                <a:uFillTx/>
                <a:latin typeface="Calibri"/>
                <a:ea typeface="+mj-ea"/>
                <a:cs typeface="+mj-cs"/>
              </a:rPr>
              <a:t>Time</a:t>
            </a:r>
            <a:r>
              <a:rPr kumimoji="0" lang="en-US" sz="1320" b="0" i="0" u="none" strike="noStrike" kern="1200" cap="none" spc="-5" normalizeH="0" baseline="0" noProof="0" dirty="0">
                <a:ln>
                  <a:noFill/>
                </a:ln>
                <a:solidFill>
                  <a:prstClr val="black"/>
                </a:solidFill>
                <a:effectLst/>
                <a:uLnTx/>
                <a:uFillTx/>
                <a:latin typeface="Calibri"/>
                <a:ea typeface="+mj-ea"/>
                <a:cs typeface="+mj-cs"/>
              </a:rPr>
              <a:t>, </a:t>
            </a:r>
            <a:r>
              <a:rPr kumimoji="0" lang="en-US" sz="1320" b="1" i="0" u="none" strike="noStrike" kern="1200" cap="none" spc="-5" normalizeH="0" baseline="0" noProof="0" dirty="0">
                <a:ln>
                  <a:noFill/>
                </a:ln>
                <a:solidFill>
                  <a:prstClr val="black"/>
                </a:solidFill>
                <a:effectLst/>
                <a:uLnTx/>
                <a:uFillTx/>
                <a:latin typeface="Calibri"/>
                <a:ea typeface="+mj-ea"/>
                <a:cs typeface="+mj-cs"/>
              </a:rPr>
              <a:t>Friction</a:t>
            </a:r>
            <a:r>
              <a:rPr kumimoji="0" lang="en-US" sz="1320" b="0" i="0" u="none" strike="noStrike" kern="1200" cap="none" spc="-5" normalizeH="0" baseline="0" noProof="0" dirty="0">
                <a:ln>
                  <a:noFill/>
                </a:ln>
                <a:solidFill>
                  <a:prstClr val="black"/>
                </a:solidFill>
                <a:effectLst/>
                <a:uLnTx/>
                <a:uFillTx/>
                <a:latin typeface="Calibri"/>
                <a:ea typeface="+mj-ea"/>
                <a:cs typeface="+mj-cs"/>
              </a:rPr>
              <a:t>, and </a:t>
            </a:r>
            <a:r>
              <a:rPr kumimoji="0" lang="en-US" sz="1320" b="1" i="0" u="none" strike="noStrike" kern="1200" cap="none" spc="-5" normalizeH="0" baseline="0" noProof="0" dirty="0">
                <a:ln>
                  <a:noFill/>
                </a:ln>
                <a:solidFill>
                  <a:prstClr val="black"/>
                </a:solidFill>
                <a:effectLst/>
                <a:uLnTx/>
                <a:uFillTx/>
                <a:latin typeface="Calibri"/>
                <a:ea typeface="+mj-ea"/>
                <a:cs typeface="+mj-cs"/>
              </a:rPr>
              <a:t>Impact</a:t>
            </a:r>
            <a:r>
              <a:rPr kumimoji="0" lang="en-US" sz="1320" b="0" i="0" u="none" strike="noStrike" kern="1200" cap="none" spc="-5" normalizeH="0" baseline="0" noProof="0" dirty="0">
                <a:ln>
                  <a:noFill/>
                </a:ln>
                <a:solidFill>
                  <a:prstClr val="black"/>
                </a:solidFill>
                <a:effectLst/>
                <a:uLnTx/>
                <a:uFillTx/>
                <a:latin typeface="Calibri"/>
                <a:ea typeface="+mj-ea"/>
                <a:cs typeface="+mj-cs"/>
              </a:rPr>
              <a:t> </a:t>
            </a:r>
            <a:r>
              <a:rPr kumimoji="0" lang="en-US" sz="1320" b="1" i="0" u="none" strike="noStrike" kern="1200" cap="none" spc="-5" normalizeH="0" baseline="0" noProof="0" dirty="0">
                <a:ln>
                  <a:noFill/>
                </a:ln>
                <a:solidFill>
                  <a:prstClr val="black"/>
                </a:solidFill>
                <a:effectLst/>
                <a:uLnTx/>
                <a:uFillTx/>
                <a:latin typeface="Calibri"/>
                <a:ea typeface="+mj-ea"/>
                <a:cs typeface="+mj-cs"/>
              </a:rPr>
              <a:t>on</a:t>
            </a:r>
            <a:r>
              <a:rPr kumimoji="0" lang="en-US" sz="1320" b="0" i="0" u="none" strike="noStrike" kern="1200" cap="none" spc="-5" normalizeH="0" baseline="0" noProof="0" dirty="0">
                <a:ln>
                  <a:noFill/>
                </a:ln>
                <a:solidFill>
                  <a:prstClr val="black"/>
                </a:solidFill>
                <a:effectLst/>
                <a:uLnTx/>
                <a:uFillTx/>
                <a:latin typeface="Calibri"/>
                <a:ea typeface="+mj-ea"/>
                <a:cs typeface="+mj-cs"/>
              </a:rPr>
              <a:t> </a:t>
            </a:r>
            <a:r>
              <a:rPr kumimoji="0" lang="en-US" sz="1320" b="1" i="0" u="none" strike="noStrike" kern="1200" cap="none" spc="-5" normalizeH="0" baseline="0" noProof="0" dirty="0">
                <a:ln>
                  <a:noFill/>
                </a:ln>
                <a:solidFill>
                  <a:prstClr val="black"/>
                </a:solidFill>
                <a:effectLst/>
                <a:uLnTx/>
                <a:uFillTx/>
                <a:latin typeface="Calibri"/>
                <a:ea typeface="+mj-ea"/>
                <a:cs typeface="+mj-cs"/>
              </a:rPr>
              <a:t>Quality of Car</a:t>
            </a:r>
          </a:p>
        </p:txBody>
      </p:sp>
    </p:spTree>
    <p:extLst>
      <p:ext uri="{BB962C8B-B14F-4D97-AF65-F5344CB8AC3E}">
        <p14:creationId xmlns:p14="http://schemas.microsoft.com/office/powerpoint/2010/main" val="3149794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A1866A-F091-469F-8F0C-77B054B5D176}"/>
              </a:ext>
            </a:extLst>
          </p:cNvPr>
          <p:cNvSpPr>
            <a:spLocks noGrp="1"/>
          </p:cNvSpPr>
          <p:nvPr>
            <p:ph idx="1"/>
          </p:nvPr>
        </p:nvSpPr>
        <p:spPr>
          <a:xfrm>
            <a:off x="745286" y="741556"/>
            <a:ext cx="10701428" cy="899904"/>
          </a:xfrm>
        </p:spPr>
        <p:txBody>
          <a:bodyPr vert="horz" lIns="109728" tIns="54864" rIns="109728" bIns="54864" rtlCol="0" anchor="t">
            <a:normAutofit/>
          </a:bodyPr>
          <a:lstStyle/>
          <a:p>
            <a:pPr>
              <a:spcAft>
                <a:spcPts val="720"/>
              </a:spcAft>
            </a:pPr>
            <a:r>
              <a:rPr lang="en-US" sz="1920" b="1" dirty="0">
                <a:solidFill>
                  <a:srgbClr val="FF0000"/>
                </a:solidFill>
              </a:rPr>
              <a:t>Veterans sometimes leave comments in the Outpatient Services Survey related to cancelled or rescheduled appointments</a:t>
            </a:r>
            <a:r>
              <a:rPr lang="en-US" sz="1920" b="1" dirty="0"/>
              <a:t>. </a:t>
            </a:r>
            <a:r>
              <a:rPr lang="en-US" sz="1920" b="1" dirty="0">
                <a:solidFill>
                  <a:srgbClr val="FF0000"/>
                </a:solidFill>
              </a:rPr>
              <a:t>The table below reflects a breakdown of comments by theme </a:t>
            </a:r>
            <a:r>
              <a:rPr lang="en-US" sz="1920" dirty="0"/>
              <a:t>in (12/1/2022 – 1/1/2023)</a:t>
            </a:r>
          </a:p>
        </p:txBody>
      </p:sp>
      <p:sp>
        <p:nvSpPr>
          <p:cNvPr id="24" name="Title 3"/>
          <p:cNvSpPr>
            <a:spLocks noGrp="1"/>
          </p:cNvSpPr>
          <p:nvPr>
            <p:ph type="title"/>
          </p:nvPr>
        </p:nvSpPr>
        <p:spPr/>
        <p:txBody>
          <a:bodyPr/>
          <a:lstStyle/>
          <a:p>
            <a:r>
              <a:rPr lang="en-US" sz="2160" dirty="0">
                <a:solidFill>
                  <a:prstClr val="white"/>
                </a:solidFill>
              </a:rPr>
              <a:t>Subtopic Overview</a:t>
            </a:r>
          </a:p>
        </p:txBody>
      </p:sp>
      <p:sp>
        <p:nvSpPr>
          <p:cNvPr id="4" name="TextBox 3">
            <a:extLst>
              <a:ext uri="{FF2B5EF4-FFF2-40B4-BE49-F238E27FC236}">
                <a16:creationId xmlns:a16="http://schemas.microsoft.com/office/drawing/2014/main" id="{283D77DE-3486-4C8F-B333-D2F5A099C2E7}"/>
              </a:ext>
            </a:extLst>
          </p:cNvPr>
          <p:cNvSpPr txBox="1"/>
          <p:nvPr/>
        </p:nvSpPr>
        <p:spPr>
          <a:xfrm>
            <a:off x="3695700" y="6267708"/>
            <a:ext cx="4800600" cy="4985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20" b="0" i="0" u="none" strike="noStrike" kern="1200" cap="none" spc="0" normalizeH="0" baseline="0" noProof="0" dirty="0">
                <a:ln>
                  <a:noFill/>
                </a:ln>
                <a:solidFill>
                  <a:prstClr val="white"/>
                </a:solidFill>
                <a:effectLst/>
                <a:uLnTx/>
                <a:uFillTx/>
                <a:latin typeface="Calibri" panose="020F0502020204030204"/>
                <a:ea typeface="+mn-ea"/>
                <a:cs typeface="+mn-cs"/>
              </a:rPr>
              <a:t>For Internal VA Use Only—Working Draft, Pre-Decisional, Deliberative Document</a:t>
            </a:r>
          </a:p>
        </p:txBody>
      </p:sp>
      <p:graphicFrame>
        <p:nvGraphicFramePr>
          <p:cNvPr id="7" name="Table 6">
            <a:extLst>
              <a:ext uri="{FF2B5EF4-FFF2-40B4-BE49-F238E27FC236}">
                <a16:creationId xmlns:a16="http://schemas.microsoft.com/office/drawing/2014/main" id="{7E291581-3875-4FE0-9E61-09463F75B8F4}"/>
              </a:ext>
            </a:extLst>
          </p:cNvPr>
          <p:cNvGraphicFramePr>
            <a:graphicFrameLocks noGrp="1"/>
          </p:cNvGraphicFramePr>
          <p:nvPr/>
        </p:nvGraphicFramePr>
        <p:xfrm>
          <a:off x="850467" y="1712827"/>
          <a:ext cx="10596247" cy="4266213"/>
        </p:xfrm>
        <a:graphic>
          <a:graphicData uri="http://schemas.openxmlformats.org/drawingml/2006/table">
            <a:tbl>
              <a:tblPr firstRow="1" firstCol="1" bandRow="1"/>
              <a:tblGrid>
                <a:gridCol w="2176718">
                  <a:extLst>
                    <a:ext uri="{9D8B030D-6E8A-4147-A177-3AD203B41FA5}">
                      <a16:colId xmlns:a16="http://schemas.microsoft.com/office/drawing/2014/main" val="161439593"/>
                    </a:ext>
                  </a:extLst>
                </a:gridCol>
                <a:gridCol w="1797805">
                  <a:extLst>
                    <a:ext uri="{9D8B030D-6E8A-4147-A177-3AD203B41FA5}">
                      <a16:colId xmlns:a16="http://schemas.microsoft.com/office/drawing/2014/main" val="1050323524"/>
                    </a:ext>
                  </a:extLst>
                </a:gridCol>
                <a:gridCol w="1908713">
                  <a:extLst>
                    <a:ext uri="{9D8B030D-6E8A-4147-A177-3AD203B41FA5}">
                      <a16:colId xmlns:a16="http://schemas.microsoft.com/office/drawing/2014/main" val="1562284051"/>
                    </a:ext>
                  </a:extLst>
                </a:gridCol>
                <a:gridCol w="1543390">
                  <a:extLst>
                    <a:ext uri="{9D8B030D-6E8A-4147-A177-3AD203B41FA5}">
                      <a16:colId xmlns:a16="http://schemas.microsoft.com/office/drawing/2014/main" val="3965465998"/>
                    </a:ext>
                  </a:extLst>
                </a:gridCol>
                <a:gridCol w="1163514">
                  <a:extLst>
                    <a:ext uri="{9D8B030D-6E8A-4147-A177-3AD203B41FA5}">
                      <a16:colId xmlns:a16="http://schemas.microsoft.com/office/drawing/2014/main" val="227859135"/>
                    </a:ext>
                  </a:extLst>
                </a:gridCol>
                <a:gridCol w="2006107">
                  <a:extLst>
                    <a:ext uri="{9D8B030D-6E8A-4147-A177-3AD203B41FA5}">
                      <a16:colId xmlns:a16="http://schemas.microsoft.com/office/drawing/2014/main" val="4124722537"/>
                    </a:ext>
                  </a:extLst>
                </a:gridCol>
              </a:tblGrid>
              <a:tr h="484698">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300" b="1" u="none" dirty="0">
                          <a:effectLst/>
                          <a:latin typeface="+mn-lt"/>
                          <a:ea typeface="MS Mincho"/>
                          <a:cs typeface="Calibri"/>
                        </a:rPr>
                        <a:t>Theme</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r>
                        <a:rPr lang="en-US" sz="1300" b="1" dirty="0">
                          <a:solidFill>
                            <a:srgbClr val="000000"/>
                          </a:solidFill>
                          <a:latin typeface="Calibri"/>
                          <a:ea typeface="MS Mincho"/>
                          <a:cs typeface="Calibri"/>
                        </a:rPr>
                        <a:t>Response Count</a:t>
                      </a:r>
                      <a:endParaRPr lang="en-US" sz="1300" b="1" i="0" dirty="0">
                        <a:solidFill>
                          <a:srgbClr val="000000"/>
                        </a:solidFill>
                        <a:effectLst/>
                        <a:latin typeface="Calibri"/>
                        <a:ea typeface="MS Mincho"/>
                        <a:cs typeface="Calibri"/>
                      </a:endParaRP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base" latinLnBrk="0" hangingPunct="1">
                        <a:lnSpc>
                          <a:spcPct val="100000"/>
                        </a:lnSpc>
                        <a:spcBef>
                          <a:spcPts val="0"/>
                        </a:spcBef>
                        <a:spcAft>
                          <a:spcPts val="0"/>
                        </a:spcAft>
                        <a:buClrTx/>
                        <a:buSzTx/>
                        <a:buFontTx/>
                        <a:buNone/>
                        <a:tabLst/>
                        <a:defRPr/>
                      </a:pPr>
                      <a:r>
                        <a:rPr lang="en-US" sz="1300" b="1" u="none" dirty="0">
                          <a:effectLst/>
                          <a:latin typeface="+mn-lt"/>
                          <a:ea typeface="MS Mincho"/>
                          <a:cs typeface="Calibri"/>
                        </a:rPr>
                        <a:t>Trust Score</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r>
                        <a:rPr lang="en-US" sz="1300" b="1" i="0" dirty="0">
                          <a:solidFill>
                            <a:srgbClr val="000000"/>
                          </a:solidFill>
                          <a:effectLst/>
                          <a:latin typeface="Calibri"/>
                          <a:ea typeface="MS Mincho"/>
                          <a:cs typeface="Calibri"/>
                        </a:rPr>
                        <a:t>% Compliments</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r>
                        <a:rPr lang="en-US" sz="1300" b="1" i="0" dirty="0">
                          <a:solidFill>
                            <a:srgbClr val="000000"/>
                          </a:solidFill>
                          <a:effectLst/>
                          <a:latin typeface="Calibri"/>
                          <a:ea typeface="MS Mincho"/>
                          <a:cs typeface="Calibri"/>
                        </a:rPr>
                        <a:t>% Concerns</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r>
                        <a:rPr lang="en-US" sz="1300" b="1" i="0" dirty="0">
                          <a:solidFill>
                            <a:srgbClr val="000000"/>
                          </a:solidFill>
                          <a:effectLst/>
                          <a:latin typeface="Calibri"/>
                          <a:ea typeface="MS Mincho"/>
                          <a:cs typeface="Calibri"/>
                        </a:rPr>
                        <a:t>% Recommendations</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9265600"/>
                  </a:ext>
                </a:extLst>
              </a:tr>
              <a:tr h="367429">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300" b="0" u="none" dirty="0">
                          <a:effectLst/>
                          <a:latin typeface="+mn-lt"/>
                          <a:ea typeface="MS Mincho"/>
                          <a:cs typeface="Calibri"/>
                        </a:rPr>
                        <a:t>Administration</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125</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81.6%</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63.2%</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26.4%</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10.4%</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81168567"/>
                  </a:ext>
                </a:extLst>
              </a:tr>
              <a:tr h="367429">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300" b="1" u="none" dirty="0">
                          <a:effectLst/>
                          <a:highlight>
                            <a:srgbClr val="FFFF00"/>
                          </a:highlight>
                          <a:latin typeface="+mn-lt"/>
                          <a:ea typeface="MS Mincho"/>
                          <a:cs typeface="Calibri"/>
                        </a:rPr>
                        <a:t>Communication</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73</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49.3%</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15.1%</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56.2%</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28.8%</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38568681"/>
                  </a:ext>
                </a:extLst>
              </a:tr>
              <a:tr h="367429">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300" b="0" u="none" dirty="0">
                          <a:effectLst/>
                          <a:latin typeface="+mn-lt"/>
                          <a:ea typeface="MS Mincho"/>
                          <a:cs typeface="Calibri"/>
                        </a:rPr>
                        <a:t>Customer Service</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331</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79.8%</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63.4%</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26.0%</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10.6%</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03281953"/>
                  </a:ext>
                </a:extLst>
              </a:tr>
              <a:tr h="446538">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300" b="1" u="none" dirty="0">
                          <a:effectLst/>
                          <a:highlight>
                            <a:srgbClr val="FFFF00"/>
                          </a:highlight>
                          <a:latin typeface="+mn-lt"/>
                          <a:ea typeface="MS Mincho"/>
                          <a:cs typeface="Calibri"/>
                        </a:rPr>
                        <a:t>Multiple Cancellations</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51</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51.0%</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11.8%</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78.4%</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9.8%</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15126318"/>
                  </a:ext>
                </a:extLst>
              </a:tr>
              <a:tr h="446538">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300" b="1" u="none" dirty="0">
                          <a:effectLst/>
                          <a:highlight>
                            <a:srgbClr val="FFFF00"/>
                          </a:highlight>
                          <a:latin typeface="+mn-lt"/>
                          <a:ea typeface="MS Mincho"/>
                          <a:cs typeface="Calibri"/>
                        </a:rPr>
                        <a:t>Phone System</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569</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57.6%</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17.9%</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63.3%</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18.8%</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6286638"/>
                  </a:ext>
                </a:extLst>
              </a:tr>
              <a:tr h="446538">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300" b="0" u="none" dirty="0">
                          <a:effectLst/>
                          <a:latin typeface="+mn-lt"/>
                          <a:ea typeface="MS Mincho"/>
                          <a:cs typeface="Calibri"/>
                        </a:rPr>
                        <a:t>Same Day Cancellation</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47</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78.7%</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40.4%</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36.2%</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23.4%</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72870058"/>
                  </a:ext>
                </a:extLst>
              </a:tr>
              <a:tr h="446538">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300" b="0" u="none" dirty="0">
                          <a:effectLst/>
                          <a:latin typeface="+mn-lt"/>
                          <a:ea typeface="MS Mincho"/>
                          <a:cs typeface="Calibri"/>
                        </a:rPr>
                        <a:t>Satisfaction with Care</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67</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76.1%</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41.8%</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29.9%</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28.4%</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5271574"/>
                  </a:ext>
                </a:extLst>
              </a:tr>
              <a:tr h="446538">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300" b="1" u="none" dirty="0">
                          <a:effectLst/>
                          <a:highlight>
                            <a:srgbClr val="FFFF00"/>
                          </a:highlight>
                          <a:latin typeface="+mn-lt"/>
                          <a:ea typeface="MS Mincho"/>
                          <a:cs typeface="Calibri"/>
                        </a:rPr>
                        <a:t>Technology</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107</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64.5%</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10.3%</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57.0%</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32.7%</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6049496"/>
                  </a:ext>
                </a:extLst>
              </a:tr>
              <a:tr h="446538">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300" b="1" u="none" dirty="0">
                          <a:effectLst/>
                          <a:highlight>
                            <a:srgbClr val="FFFF00"/>
                          </a:highlight>
                          <a:latin typeface="+mn-lt"/>
                          <a:ea typeface="MS Mincho"/>
                          <a:cs typeface="Calibri"/>
                        </a:rPr>
                        <a:t>Timelines</a:t>
                      </a:r>
                    </a:p>
                  </a:txBody>
                  <a:tcPr marL="109728" marR="109728" marT="54864" marB="54864"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459</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54.7%</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15.5%</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highlight>
                            <a:srgbClr val="FFFF00"/>
                          </a:highlight>
                          <a:latin typeface="Calibri" panose="020F0502020204030204" pitchFamily="34" charset="0"/>
                        </a:rPr>
                        <a:t>70.8%</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Calibri" panose="020F0502020204030204" pitchFamily="34" charset="0"/>
                        </a:rPr>
                        <a:t>13.7%</a:t>
                      </a:r>
                    </a:p>
                  </a:txBody>
                  <a:tcPr marL="11430" marR="11430" marT="1143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5684430"/>
                  </a:ext>
                </a:extLst>
              </a:tr>
            </a:tbl>
          </a:graphicData>
        </a:graphic>
      </p:graphicFrame>
    </p:spTree>
    <p:extLst>
      <p:ext uri="{BB962C8B-B14F-4D97-AF65-F5344CB8AC3E}">
        <p14:creationId xmlns:p14="http://schemas.microsoft.com/office/powerpoint/2010/main" val="3227735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E71EA0-1F6D-4CC9-8411-EB30FC772841}"/>
              </a:ext>
            </a:extLst>
          </p:cNvPr>
          <p:cNvSpPr>
            <a:spLocks noGrp="1"/>
          </p:cNvSpPr>
          <p:nvPr>
            <p:ph type="sldNum" sz="quarter" idx="12"/>
          </p:nvPr>
        </p:nvSpPr>
        <p:spPr>
          <a:xfrm>
            <a:off x="6937831" y="5291425"/>
            <a:ext cx="2133600" cy="30427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09728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1097280" rtl="0" eaLnBrk="1" fontAlgn="auto" latinLnBrk="0" hangingPunct="1">
                <a:lnSpc>
                  <a:spcPct val="100000"/>
                </a:lnSpc>
                <a:spcBef>
                  <a:spcPts val="0"/>
                </a:spcBef>
                <a:spcAft>
                  <a:spcPts val="0"/>
                </a:spcAft>
                <a:buClrTx/>
                <a:buSzTx/>
                <a:buFontTx/>
                <a:buNone/>
                <a:tabLst/>
                <a:defRPr/>
              </a:pPr>
              <a:t>7</a:t>
            </a:fld>
            <a:endParaRPr kumimoji="0" lang="en-US" sz="1440" b="0" i="0" u="none" strike="noStrike" kern="1200" cap="none" spc="0" normalizeH="0" baseline="0" noProof="0" dirty="0">
              <a:ln>
                <a:noFill/>
              </a:ln>
              <a:solidFill>
                <a:prstClr val="white"/>
              </a:solidFill>
              <a:effectLst/>
              <a:uLnTx/>
              <a:uFillTx/>
              <a:latin typeface="Calibri"/>
              <a:ea typeface="+mn-ea"/>
              <a:cs typeface="+mn-cs"/>
            </a:endParaRPr>
          </a:p>
        </p:txBody>
      </p:sp>
      <p:sp>
        <p:nvSpPr>
          <p:cNvPr id="4" name="Title 3">
            <a:extLst>
              <a:ext uri="{FF2B5EF4-FFF2-40B4-BE49-F238E27FC236}">
                <a16:creationId xmlns:a16="http://schemas.microsoft.com/office/drawing/2014/main" id="{A0C003DC-3AFA-4761-B74A-DE3951D67137}"/>
              </a:ext>
            </a:extLst>
          </p:cNvPr>
          <p:cNvSpPr>
            <a:spLocks noGrp="1"/>
          </p:cNvSpPr>
          <p:nvPr>
            <p:ph type="title"/>
          </p:nvPr>
        </p:nvSpPr>
        <p:spPr/>
        <p:txBody>
          <a:bodyPr/>
          <a:lstStyle/>
          <a:p>
            <a:r>
              <a:rPr lang="en-US" sz="2160" dirty="0">
                <a:solidFill>
                  <a:srgbClr val="FFFFFF"/>
                </a:solidFill>
              </a:rPr>
              <a:t>Outpatient Services Surveys: Cancellation Comments by Month</a:t>
            </a:r>
          </a:p>
        </p:txBody>
      </p:sp>
      <p:graphicFrame>
        <p:nvGraphicFramePr>
          <p:cNvPr id="7" name="Chart 6">
            <a:extLst>
              <a:ext uri="{FF2B5EF4-FFF2-40B4-BE49-F238E27FC236}">
                <a16:creationId xmlns:a16="http://schemas.microsoft.com/office/drawing/2014/main" id="{43CB7500-A73C-4E67-ACD6-32F0FF643EA6}"/>
              </a:ext>
            </a:extLst>
          </p:cNvPr>
          <p:cNvGraphicFramePr>
            <a:graphicFrameLocks/>
          </p:cNvGraphicFramePr>
          <p:nvPr/>
        </p:nvGraphicFramePr>
        <p:xfrm>
          <a:off x="609601" y="685801"/>
          <a:ext cx="10885717" cy="54769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64616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E71EA0-1F6D-4CC9-8411-EB30FC772841}"/>
              </a:ext>
            </a:extLst>
          </p:cNvPr>
          <p:cNvSpPr>
            <a:spLocks noGrp="1"/>
          </p:cNvSpPr>
          <p:nvPr>
            <p:ph type="sldNum" sz="quarter" idx="12"/>
          </p:nvPr>
        </p:nvSpPr>
        <p:spPr>
          <a:xfrm>
            <a:off x="6937831" y="5291425"/>
            <a:ext cx="2133600" cy="30427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09728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1097280" rtl="0" eaLnBrk="1" fontAlgn="auto" latinLnBrk="0" hangingPunct="1">
                <a:lnSpc>
                  <a:spcPct val="100000"/>
                </a:lnSpc>
                <a:spcBef>
                  <a:spcPts val="0"/>
                </a:spcBef>
                <a:spcAft>
                  <a:spcPts val="0"/>
                </a:spcAft>
                <a:buClrTx/>
                <a:buSzTx/>
                <a:buFontTx/>
                <a:buNone/>
                <a:tabLst/>
                <a:defRPr/>
              </a:pPr>
              <a:t>8</a:t>
            </a:fld>
            <a:endParaRPr kumimoji="0" lang="en-US" sz="144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a:extLst>
              <a:ext uri="{FF2B5EF4-FFF2-40B4-BE49-F238E27FC236}">
                <a16:creationId xmlns:a16="http://schemas.microsoft.com/office/drawing/2014/main" id="{A0C003DC-3AFA-4761-B74A-DE3951D67137}"/>
              </a:ext>
            </a:extLst>
          </p:cNvPr>
          <p:cNvSpPr>
            <a:spLocks noGrp="1"/>
          </p:cNvSpPr>
          <p:nvPr>
            <p:ph type="title"/>
          </p:nvPr>
        </p:nvSpPr>
        <p:spPr/>
        <p:txBody>
          <a:bodyPr/>
          <a:lstStyle/>
          <a:p>
            <a:r>
              <a:rPr lang="en-US" sz="2880">
                <a:solidFill>
                  <a:srgbClr val="FFFFFF"/>
                </a:solidFill>
              </a:rPr>
              <a:t>Analysis of Time</a:t>
            </a:r>
          </a:p>
        </p:txBody>
      </p:sp>
      <p:sp>
        <p:nvSpPr>
          <p:cNvPr id="5" name="Rectangle 4">
            <a:extLst>
              <a:ext uri="{FF2B5EF4-FFF2-40B4-BE49-F238E27FC236}">
                <a16:creationId xmlns:a16="http://schemas.microsoft.com/office/drawing/2014/main" id="{2756F175-C511-40E9-8689-C28FCFBBEE64}"/>
              </a:ext>
            </a:extLst>
          </p:cNvPr>
          <p:cNvSpPr/>
          <p:nvPr/>
        </p:nvSpPr>
        <p:spPr>
          <a:xfrm>
            <a:off x="606064" y="685800"/>
            <a:ext cx="10972800" cy="548640"/>
          </a:xfrm>
          <a:prstGeom prst="rect">
            <a:avLst/>
          </a:prstGeom>
          <a:solidFill>
            <a:srgbClr val="0083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Causes</a:t>
            </a:r>
          </a:p>
        </p:txBody>
      </p:sp>
      <p:sp>
        <p:nvSpPr>
          <p:cNvPr id="6" name="TextBox 5">
            <a:extLst>
              <a:ext uri="{FF2B5EF4-FFF2-40B4-BE49-F238E27FC236}">
                <a16:creationId xmlns:a16="http://schemas.microsoft.com/office/drawing/2014/main" id="{4546AFE6-DDF1-4A0D-9475-EFCE9923BD64}"/>
              </a:ext>
            </a:extLst>
          </p:cNvPr>
          <p:cNvSpPr txBox="1"/>
          <p:nvPr/>
        </p:nvSpPr>
        <p:spPr>
          <a:xfrm>
            <a:off x="803911" y="1531620"/>
            <a:ext cx="10001250" cy="1421928"/>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Veterans inferred that </a:t>
            </a:r>
            <a:r>
              <a:rPr kumimoji="0" lang="en-US" sz="2160" b="1" i="0" u="none" strike="noStrike" kern="1200" cap="none" spc="0" normalizeH="0" baseline="0" noProof="0" dirty="0">
                <a:ln>
                  <a:noFill/>
                </a:ln>
                <a:solidFill>
                  <a:prstClr val="black"/>
                </a:solidFill>
                <a:effectLst/>
                <a:uLnTx/>
                <a:uFillTx/>
                <a:latin typeface="Calibri" panose="020F0502020204030204"/>
                <a:ea typeface="+mn-ea"/>
                <a:cs typeface="+mn-cs"/>
              </a:rPr>
              <a:t>staff shortages </a:t>
            </a: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are the primary cause of cancellations and delays.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Many veterans stated that the coronavirus pandemic has increased the frequency of cancelled appointments.</a:t>
            </a:r>
          </a:p>
        </p:txBody>
      </p:sp>
      <p:sp>
        <p:nvSpPr>
          <p:cNvPr id="8" name="Rectangle 7">
            <a:extLst>
              <a:ext uri="{FF2B5EF4-FFF2-40B4-BE49-F238E27FC236}">
                <a16:creationId xmlns:a16="http://schemas.microsoft.com/office/drawing/2014/main" id="{B8975AE8-428F-4187-8FEF-1D1D3E60AC3A}"/>
              </a:ext>
            </a:extLst>
          </p:cNvPr>
          <p:cNvSpPr/>
          <p:nvPr/>
        </p:nvSpPr>
        <p:spPr>
          <a:xfrm>
            <a:off x="615314" y="3154680"/>
            <a:ext cx="10972800" cy="548640"/>
          </a:xfrm>
          <a:prstGeom prst="rect">
            <a:avLst/>
          </a:prstGeom>
          <a:solidFill>
            <a:srgbClr val="0083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Common Recommendations</a:t>
            </a:r>
          </a:p>
        </p:txBody>
      </p:sp>
      <p:sp>
        <p:nvSpPr>
          <p:cNvPr id="7" name="TextBox 6">
            <a:extLst>
              <a:ext uri="{FF2B5EF4-FFF2-40B4-BE49-F238E27FC236}">
                <a16:creationId xmlns:a16="http://schemas.microsoft.com/office/drawing/2014/main" id="{6C69ACF9-3DAB-4012-A834-1D383D559DBA}"/>
              </a:ext>
            </a:extLst>
          </p:cNvPr>
          <p:cNvSpPr txBox="1"/>
          <p:nvPr/>
        </p:nvSpPr>
        <p:spPr>
          <a:xfrm>
            <a:off x="803911" y="3832794"/>
            <a:ext cx="10595610" cy="1754326"/>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Fewer cancellations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Shorter delays for appointments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panose="020F0502020204030204"/>
                <a:ea typeface="+mn-ea"/>
                <a:cs typeface="+mn-cs"/>
              </a:rPr>
              <a:t>Hiring more staff</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Light" panose="020F0302020204030204"/>
                <a:ea typeface="+mn-ea"/>
                <a:cs typeface="+mn-cs"/>
              </a:rPr>
              <a:t>Online scheduling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60" b="0" i="0" u="none" strike="noStrike" kern="1200" cap="none" spc="0" normalizeH="0" baseline="0" noProof="0" dirty="0">
                <a:ln>
                  <a:noFill/>
                </a:ln>
                <a:solidFill>
                  <a:prstClr val="black"/>
                </a:solidFill>
                <a:effectLst/>
                <a:uLnTx/>
                <a:uFillTx/>
                <a:latin typeface="Calibri Light" panose="020F0302020204030204"/>
                <a:ea typeface="+mn-ea"/>
                <a:cs typeface="+mn-cs"/>
              </a:rPr>
              <a:t>More Phone Visits</a:t>
            </a:r>
          </a:p>
        </p:txBody>
      </p:sp>
    </p:spTree>
    <p:extLst>
      <p:ext uri="{BB962C8B-B14F-4D97-AF65-F5344CB8AC3E}">
        <p14:creationId xmlns:p14="http://schemas.microsoft.com/office/powerpoint/2010/main" val="340692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E71EA0-1F6D-4CC9-8411-EB30FC772841}"/>
              </a:ext>
            </a:extLst>
          </p:cNvPr>
          <p:cNvSpPr>
            <a:spLocks noGrp="1"/>
          </p:cNvSpPr>
          <p:nvPr>
            <p:ph type="sldNum" sz="quarter" idx="12"/>
          </p:nvPr>
        </p:nvSpPr>
        <p:spPr>
          <a:xfrm>
            <a:off x="6937831" y="5291425"/>
            <a:ext cx="2133600" cy="30427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09728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1097280" rtl="0" eaLnBrk="1" fontAlgn="auto" latinLnBrk="0" hangingPunct="1">
                <a:lnSpc>
                  <a:spcPct val="100000"/>
                </a:lnSpc>
                <a:spcBef>
                  <a:spcPts val="0"/>
                </a:spcBef>
                <a:spcAft>
                  <a:spcPts val="0"/>
                </a:spcAft>
                <a:buClrTx/>
                <a:buSzTx/>
                <a:buFontTx/>
                <a:buNone/>
                <a:tabLst/>
                <a:defRPr/>
              </a:pPr>
              <a:t>9</a:t>
            </a:fld>
            <a:endParaRPr kumimoji="0" lang="en-US" sz="144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a:extLst>
              <a:ext uri="{FF2B5EF4-FFF2-40B4-BE49-F238E27FC236}">
                <a16:creationId xmlns:a16="http://schemas.microsoft.com/office/drawing/2014/main" id="{A0C003DC-3AFA-4761-B74A-DE3951D67137}"/>
              </a:ext>
            </a:extLst>
          </p:cNvPr>
          <p:cNvSpPr>
            <a:spLocks noGrp="1"/>
          </p:cNvSpPr>
          <p:nvPr>
            <p:ph type="title"/>
          </p:nvPr>
        </p:nvSpPr>
        <p:spPr/>
        <p:txBody>
          <a:bodyPr/>
          <a:lstStyle/>
          <a:p>
            <a:r>
              <a:rPr lang="en-US" sz="2880">
                <a:solidFill>
                  <a:srgbClr val="FFFFFF"/>
                </a:solidFill>
              </a:rPr>
              <a:t>Analysis of Time</a:t>
            </a:r>
          </a:p>
        </p:txBody>
      </p:sp>
      <p:sp>
        <p:nvSpPr>
          <p:cNvPr id="5" name="Rectangle 4">
            <a:extLst>
              <a:ext uri="{FF2B5EF4-FFF2-40B4-BE49-F238E27FC236}">
                <a16:creationId xmlns:a16="http://schemas.microsoft.com/office/drawing/2014/main" id="{2756F175-C511-40E9-8689-C28FCFBBEE64}"/>
              </a:ext>
            </a:extLst>
          </p:cNvPr>
          <p:cNvSpPr/>
          <p:nvPr/>
        </p:nvSpPr>
        <p:spPr>
          <a:xfrm>
            <a:off x="609600" y="685800"/>
            <a:ext cx="10972800" cy="548640"/>
          </a:xfrm>
          <a:prstGeom prst="rect">
            <a:avLst/>
          </a:prstGeom>
          <a:solidFill>
            <a:srgbClr val="0083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60" b="0" i="0" u="none" strike="noStrike" kern="1200" cap="none" spc="0" normalizeH="0" baseline="0" noProof="0">
                <a:ln>
                  <a:noFill/>
                </a:ln>
                <a:solidFill>
                  <a:prstClr val="white"/>
                </a:solidFill>
                <a:effectLst/>
                <a:uLnTx/>
                <a:uFillTx/>
                <a:latin typeface="Calibri" panose="020F0502020204030204"/>
                <a:ea typeface="+mn-ea"/>
                <a:cs typeface="+mn-cs"/>
              </a:rPr>
              <a:t>Summary</a:t>
            </a:r>
          </a:p>
        </p:txBody>
      </p:sp>
      <p:sp>
        <p:nvSpPr>
          <p:cNvPr id="2" name="TextBox 1">
            <a:extLst>
              <a:ext uri="{FF2B5EF4-FFF2-40B4-BE49-F238E27FC236}">
                <a16:creationId xmlns:a16="http://schemas.microsoft.com/office/drawing/2014/main" id="{3B85656E-A6FA-4CCF-B71F-339DE37E63D5}"/>
              </a:ext>
            </a:extLst>
          </p:cNvPr>
          <p:cNvSpPr txBox="1"/>
          <p:nvPr/>
        </p:nvSpPr>
        <p:spPr>
          <a:xfrm>
            <a:off x="1123950" y="1691641"/>
            <a:ext cx="9944100" cy="175432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60" b="0" i="1" u="none" strike="noStrike" kern="1200" cap="none" spc="0" normalizeH="0" baseline="0" noProof="0" dirty="0">
                <a:ln>
                  <a:noFill/>
                </a:ln>
                <a:solidFill>
                  <a:prstClr val="black"/>
                </a:solidFill>
                <a:effectLst/>
                <a:uLnTx/>
                <a:uFillTx/>
                <a:latin typeface="Calibri" panose="020F0502020204030204"/>
                <a:ea typeface="+mn-ea"/>
                <a:cs typeface="+mn-cs"/>
              </a:rPr>
              <a:t>Cancellations are such a negative topic because </a:t>
            </a:r>
            <a:r>
              <a:rPr kumimoji="0" lang="en-US" sz="2160" b="0" i="1" u="none" strike="noStrike" kern="1200" cap="none" spc="0" normalizeH="0" baseline="0" noProof="0" dirty="0">
                <a:ln>
                  <a:noFill/>
                </a:ln>
                <a:solidFill>
                  <a:srgbClr val="FF0000"/>
                </a:solidFill>
                <a:effectLst/>
                <a:uLnTx/>
                <a:uFillTx/>
                <a:latin typeface="Calibri" panose="020F0502020204030204"/>
                <a:ea typeface="+mn-ea"/>
                <a:cs typeface="+mn-cs"/>
              </a:rPr>
              <a:t>appointments are difficult to obtain.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160" b="0" i="1" u="none" strike="noStrike" kern="1200" cap="none" spc="0" normalizeH="0" baseline="0" noProof="0" dirty="0">
              <a:ln>
                <a:noFill/>
              </a:ln>
              <a:solidFill>
                <a:srgbClr val="FF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60" b="0" i="1" u="none" strike="noStrike" kern="1200" cap="none" spc="0" normalizeH="0" baseline="0" noProof="0" dirty="0">
                <a:ln>
                  <a:noFill/>
                </a:ln>
                <a:solidFill>
                  <a:prstClr val="black"/>
                </a:solidFill>
                <a:effectLst/>
                <a:uLnTx/>
                <a:uFillTx/>
                <a:latin typeface="Calibri" panose="020F0502020204030204"/>
                <a:ea typeface="+mn-ea"/>
                <a:cs typeface="+mn-cs"/>
              </a:rPr>
              <a:t>Veterans can feel as if they are being punished when they lose their appointment, particularly with little notice, because they know it could be weeks or months before they can reschedule.</a:t>
            </a:r>
          </a:p>
        </p:txBody>
      </p:sp>
    </p:spTree>
    <p:extLst>
      <p:ext uri="{BB962C8B-B14F-4D97-AF65-F5344CB8AC3E}">
        <p14:creationId xmlns:p14="http://schemas.microsoft.com/office/powerpoint/2010/main" val="69692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725553A59B6BD4AA5E2080F1E743559" ma:contentTypeVersion="6" ma:contentTypeDescription="Create a new document." ma:contentTypeScope="" ma:versionID="7057d361ed8471a55af9d81b390c14d0">
  <xsd:schema xmlns:xsd="http://www.w3.org/2001/XMLSchema" xmlns:xs="http://www.w3.org/2001/XMLSchema" xmlns:p="http://schemas.microsoft.com/office/2006/metadata/properties" xmlns:ns2="eab326c7-b9a6-43af-8d12-d5203b637416" xmlns:ns3="ff7020d0-b07a-4e58-a660-4ab4e2f659d8" targetNamespace="http://schemas.microsoft.com/office/2006/metadata/properties" ma:root="true" ma:fieldsID="95538ee90889addd2f59ae9292e21861" ns2:_="" ns3:_="">
    <xsd:import namespace="eab326c7-b9a6-43af-8d12-d5203b637416"/>
    <xsd:import namespace="ff7020d0-b07a-4e58-a660-4ab4e2f659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b326c7-b9a6-43af-8d12-d5203b6374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f7020d0-b07a-4e58-a660-4ab4e2f659d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7242E59-BC9F-4114-9436-83A50C347D7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A69019A-A76D-4EDB-A7C1-C8543B84AB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b326c7-b9a6-43af-8d12-d5203b637416"/>
    <ds:schemaRef ds:uri="ff7020d0-b07a-4e58-a660-4ab4e2f659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BE18E3B-C0C4-49A0-9829-9C5EED09D4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3335</TotalTime>
  <Words>1311</Words>
  <Application>Microsoft Office PowerPoint</Application>
  <PresentationFormat>Widescreen</PresentationFormat>
  <Paragraphs>289</Paragraphs>
  <Slides>14</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Franklin Gothic Medium</vt:lpstr>
      <vt:lpstr>Georgia</vt:lpstr>
      <vt:lpstr>Roboto</vt:lpstr>
      <vt:lpstr>Office Theme</vt:lpstr>
      <vt:lpstr>6146</vt:lpstr>
      <vt:lpstr>Cardiology (303) Facilities with Highest Average Wait Time From PID</vt:lpstr>
      <vt:lpstr>PowerPoint Presentation</vt:lpstr>
      <vt:lpstr>Women’s Health (322/704) Facilities with Highest Average Wait Time From PID</vt:lpstr>
      <vt:lpstr>Subcategory Clustering</vt:lpstr>
      <vt:lpstr>Subtopic Overview</vt:lpstr>
      <vt:lpstr>Outpatient Services Surveys: Cancellation Comments by Month</vt:lpstr>
      <vt:lpstr>Analysis of Time</vt:lpstr>
      <vt:lpstr>Analysis of Time</vt:lpstr>
      <vt:lpstr>Analysis of Friction</vt:lpstr>
      <vt:lpstr>Analysis of Friction</vt:lpstr>
      <vt:lpstr>Analysis of Impact on Quality of Care</vt:lpstr>
      <vt:lpstr>Analysis of Impact on Quality of Care</vt:lpstr>
      <vt:lpstr>Conclusion and 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Gremp, Eric C.</dc:creator>
  <cp:lastModifiedBy>Albert, Evan</cp:lastModifiedBy>
  <cp:revision>28</cp:revision>
  <dcterms:created xsi:type="dcterms:W3CDTF">2022-08-04T13:09:33Z</dcterms:created>
  <dcterms:modified xsi:type="dcterms:W3CDTF">2023-02-22T21:27:03Z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0x010100A725553A59B6BD4AA5E2080F1E743559</vt:lpwstr>
  </property>
</Properties>
</file>